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462" y="30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987" y="605154"/>
            <a:ext cx="7154024" cy="12113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371" y="1659890"/>
            <a:ext cx="8107257" cy="4266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39814"/>
            <a:ext cx="206248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jp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9200" y="4027297"/>
            <a:ext cx="6858000" cy="825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0975" algn="ctr">
              <a:lnSpc>
                <a:spcPts val="3270"/>
              </a:lnSpc>
            </a:pPr>
            <a:r>
              <a:rPr sz="28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B</a:t>
            </a:r>
            <a:r>
              <a:rPr sz="28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st</a:t>
            </a:r>
            <a:r>
              <a:rPr sz="28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Practices</a:t>
            </a:r>
            <a:r>
              <a:rPr sz="2800" spc="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28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the</a:t>
            </a:r>
            <a:r>
              <a:rPr sz="2800" spc="-13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Assessment</a:t>
            </a:r>
            <a:r>
              <a:rPr sz="28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lang="en-CA" sz="28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and Identification 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2800" spc="-4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</a:t>
            </a:r>
            <a:r>
              <a:rPr sz="28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 O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clusion</a:t>
            </a:r>
            <a:r>
              <a:rPr sz="28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28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Hemod</a:t>
            </a:r>
            <a:r>
              <a:rPr sz="28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alysis</a:t>
            </a:r>
            <a:r>
              <a:rPr sz="2800" spc="3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CVCs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Four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Steps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to</a:t>
            </a:r>
            <a:r>
              <a:rPr sz="4000" spc="-18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Asse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sment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648" y="2064257"/>
            <a:ext cx="689356" cy="984630"/>
          </a:xfrm>
          <a:custGeom>
            <a:avLst/>
            <a:gdLst/>
            <a:ahLst/>
            <a:cxnLst/>
            <a:rect l="l" t="t" r="r" b="b"/>
            <a:pathLst>
              <a:path w="689356" h="984630">
                <a:moveTo>
                  <a:pt x="0" y="0"/>
                </a:moveTo>
                <a:lnTo>
                  <a:pt x="0" y="640079"/>
                </a:lnTo>
                <a:lnTo>
                  <a:pt x="344677" y="984630"/>
                </a:lnTo>
                <a:lnTo>
                  <a:pt x="689356" y="640079"/>
                </a:lnTo>
                <a:lnTo>
                  <a:pt x="689356" y="344677"/>
                </a:lnTo>
                <a:lnTo>
                  <a:pt x="344677" y="344677"/>
                </a:lnTo>
                <a:lnTo>
                  <a:pt x="0" y="0"/>
                </a:lnTo>
                <a:close/>
              </a:path>
              <a:path w="689356" h="984630">
                <a:moveTo>
                  <a:pt x="689356" y="0"/>
                </a:moveTo>
                <a:lnTo>
                  <a:pt x="344677" y="344677"/>
                </a:lnTo>
                <a:lnTo>
                  <a:pt x="689356" y="344677"/>
                </a:lnTo>
                <a:lnTo>
                  <a:pt x="689356" y="0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648" y="2064257"/>
            <a:ext cx="689356" cy="984630"/>
          </a:xfrm>
          <a:custGeom>
            <a:avLst/>
            <a:gdLst/>
            <a:ahLst/>
            <a:cxnLst/>
            <a:rect l="l" t="t" r="r" b="b"/>
            <a:pathLst>
              <a:path w="689356" h="984630">
                <a:moveTo>
                  <a:pt x="689356" y="0"/>
                </a:moveTo>
                <a:lnTo>
                  <a:pt x="689356" y="640079"/>
                </a:lnTo>
                <a:lnTo>
                  <a:pt x="344677" y="984630"/>
                </a:lnTo>
                <a:lnTo>
                  <a:pt x="0" y="640079"/>
                </a:lnTo>
                <a:lnTo>
                  <a:pt x="0" y="0"/>
                </a:lnTo>
                <a:lnTo>
                  <a:pt x="344677" y="344677"/>
                </a:lnTo>
                <a:lnTo>
                  <a:pt x="689356" y="0"/>
                </a:lnTo>
                <a:close/>
              </a:path>
            </a:pathLst>
          </a:custGeom>
          <a:ln w="12699">
            <a:solidFill>
              <a:srgbClr val="0011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3298" y="2352040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3004" y="2060892"/>
            <a:ext cx="5224653" cy="640397"/>
          </a:xfrm>
          <a:custGeom>
            <a:avLst/>
            <a:gdLst/>
            <a:ahLst/>
            <a:cxnLst/>
            <a:rect l="l" t="t" r="r" b="b"/>
            <a:pathLst>
              <a:path w="5224653" h="640397">
                <a:moveTo>
                  <a:pt x="0" y="640397"/>
                </a:moveTo>
                <a:lnTo>
                  <a:pt x="5224653" y="640397"/>
                </a:lnTo>
                <a:lnTo>
                  <a:pt x="5224653" y="0"/>
                </a:lnTo>
                <a:lnTo>
                  <a:pt x="0" y="0"/>
                </a:lnTo>
                <a:lnTo>
                  <a:pt x="0" y="640397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3648" y="2897885"/>
            <a:ext cx="689356" cy="984757"/>
          </a:xfrm>
          <a:custGeom>
            <a:avLst/>
            <a:gdLst/>
            <a:ahLst/>
            <a:cxnLst/>
            <a:rect l="l" t="t" r="r" b="b"/>
            <a:pathLst>
              <a:path w="689356" h="984757">
                <a:moveTo>
                  <a:pt x="0" y="0"/>
                </a:moveTo>
                <a:lnTo>
                  <a:pt x="0" y="640079"/>
                </a:lnTo>
                <a:lnTo>
                  <a:pt x="344677" y="984757"/>
                </a:lnTo>
                <a:lnTo>
                  <a:pt x="689356" y="640079"/>
                </a:lnTo>
                <a:lnTo>
                  <a:pt x="689356" y="344677"/>
                </a:lnTo>
                <a:lnTo>
                  <a:pt x="344677" y="344677"/>
                </a:lnTo>
                <a:lnTo>
                  <a:pt x="0" y="0"/>
                </a:lnTo>
                <a:close/>
              </a:path>
              <a:path w="689356" h="984757">
                <a:moveTo>
                  <a:pt x="689356" y="0"/>
                </a:moveTo>
                <a:lnTo>
                  <a:pt x="344677" y="344677"/>
                </a:lnTo>
                <a:lnTo>
                  <a:pt x="689356" y="344677"/>
                </a:lnTo>
                <a:lnTo>
                  <a:pt x="689356" y="0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03298" y="3185921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53004" y="2897898"/>
            <a:ext cx="5224653" cy="640067"/>
          </a:xfrm>
          <a:custGeom>
            <a:avLst/>
            <a:gdLst/>
            <a:ahLst/>
            <a:cxnLst/>
            <a:rect l="l" t="t" r="r" b="b"/>
            <a:pathLst>
              <a:path w="5224653" h="640067">
                <a:moveTo>
                  <a:pt x="0" y="640067"/>
                </a:moveTo>
                <a:lnTo>
                  <a:pt x="5224653" y="640067"/>
                </a:lnTo>
                <a:lnTo>
                  <a:pt x="5224653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3648" y="3731640"/>
            <a:ext cx="689356" cy="984631"/>
          </a:xfrm>
          <a:custGeom>
            <a:avLst/>
            <a:gdLst/>
            <a:ahLst/>
            <a:cxnLst/>
            <a:rect l="l" t="t" r="r" b="b"/>
            <a:pathLst>
              <a:path w="689356" h="984630">
                <a:moveTo>
                  <a:pt x="0" y="0"/>
                </a:moveTo>
                <a:lnTo>
                  <a:pt x="0" y="639952"/>
                </a:lnTo>
                <a:lnTo>
                  <a:pt x="344677" y="984630"/>
                </a:lnTo>
                <a:lnTo>
                  <a:pt x="689356" y="639952"/>
                </a:lnTo>
                <a:lnTo>
                  <a:pt x="689356" y="344550"/>
                </a:lnTo>
                <a:lnTo>
                  <a:pt x="344677" y="344550"/>
                </a:lnTo>
                <a:lnTo>
                  <a:pt x="0" y="0"/>
                </a:lnTo>
                <a:close/>
              </a:path>
              <a:path w="689356" h="984630">
                <a:moveTo>
                  <a:pt x="689356" y="0"/>
                </a:moveTo>
                <a:lnTo>
                  <a:pt x="344677" y="344550"/>
                </a:lnTo>
                <a:lnTo>
                  <a:pt x="689356" y="344550"/>
                </a:lnTo>
                <a:lnTo>
                  <a:pt x="689356" y="0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3298" y="4019930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53004" y="3731526"/>
            <a:ext cx="5224653" cy="640067"/>
          </a:xfrm>
          <a:custGeom>
            <a:avLst/>
            <a:gdLst/>
            <a:ahLst/>
            <a:cxnLst/>
            <a:rect l="l" t="t" r="r" b="b"/>
            <a:pathLst>
              <a:path w="5224653" h="640067">
                <a:moveTo>
                  <a:pt x="0" y="640067"/>
                </a:moveTo>
                <a:lnTo>
                  <a:pt x="5224653" y="640067"/>
                </a:lnTo>
                <a:lnTo>
                  <a:pt x="5224653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3648" y="4565269"/>
            <a:ext cx="689356" cy="984758"/>
          </a:xfrm>
          <a:custGeom>
            <a:avLst/>
            <a:gdLst/>
            <a:ahLst/>
            <a:cxnLst/>
            <a:rect l="l" t="t" r="r" b="b"/>
            <a:pathLst>
              <a:path w="689356" h="984758">
                <a:moveTo>
                  <a:pt x="0" y="0"/>
                </a:moveTo>
                <a:lnTo>
                  <a:pt x="0" y="640079"/>
                </a:lnTo>
                <a:lnTo>
                  <a:pt x="344677" y="984757"/>
                </a:lnTo>
                <a:lnTo>
                  <a:pt x="689356" y="640079"/>
                </a:lnTo>
                <a:lnTo>
                  <a:pt x="689356" y="344677"/>
                </a:lnTo>
                <a:lnTo>
                  <a:pt x="344677" y="344677"/>
                </a:lnTo>
                <a:lnTo>
                  <a:pt x="0" y="0"/>
                </a:lnTo>
                <a:close/>
              </a:path>
              <a:path w="689356" h="984758">
                <a:moveTo>
                  <a:pt x="689356" y="0"/>
                </a:moveTo>
                <a:lnTo>
                  <a:pt x="344677" y="344677"/>
                </a:lnTo>
                <a:lnTo>
                  <a:pt x="689356" y="344677"/>
                </a:lnTo>
                <a:lnTo>
                  <a:pt x="689356" y="0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3298" y="48538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53004" y="4565281"/>
            <a:ext cx="5224653" cy="640067"/>
          </a:xfrm>
          <a:custGeom>
            <a:avLst/>
            <a:gdLst/>
            <a:ahLst/>
            <a:cxnLst/>
            <a:rect l="l" t="t" r="r" b="b"/>
            <a:pathLst>
              <a:path w="5224653" h="640067">
                <a:moveTo>
                  <a:pt x="0" y="640067"/>
                </a:moveTo>
                <a:lnTo>
                  <a:pt x="5224653" y="640067"/>
                </a:lnTo>
                <a:lnTo>
                  <a:pt x="5224653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55494" y="2155952"/>
            <a:ext cx="2915920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VISUAL</a:t>
            </a:r>
            <a:r>
              <a:rPr sz="2800" spc="-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INSPECTION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1523" y="2981705"/>
            <a:ext cx="4112895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CVC</a:t>
            </a:r>
            <a:r>
              <a:rPr sz="2800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95" dirty="0" smtClean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TENCY</a:t>
            </a:r>
            <a:r>
              <a:rPr sz="2800" spc="-10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SESS</a:t>
            </a:r>
            <a:r>
              <a:rPr sz="28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ENT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1523" y="3828033"/>
            <a:ext cx="4706620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SESS</a:t>
            </a:r>
            <a:r>
              <a:rPr sz="2800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TY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DY</a:t>
            </a:r>
            <a:r>
              <a:rPr sz="2800" spc="-3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FUNCTION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1523" y="4683759"/>
            <a:ext cx="472376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SSMENT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0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5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TMENT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7797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748" y="1900046"/>
            <a:ext cx="4596765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PRIOR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DIA</a:t>
            </a:r>
            <a:r>
              <a:rPr sz="2000" b="1" spc="-155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IS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VI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UAL</a:t>
            </a:r>
            <a:r>
              <a:rPr sz="20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INS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ECTION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F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0" y="0"/>
                </a:moveTo>
                <a:lnTo>
                  <a:pt x="0" y="885825"/>
                </a:lnTo>
                <a:lnTo>
                  <a:pt x="477774" y="1363726"/>
                </a:lnTo>
                <a:lnTo>
                  <a:pt x="955675" y="885825"/>
                </a:lnTo>
                <a:lnTo>
                  <a:pt x="955675" y="477900"/>
                </a:lnTo>
                <a:lnTo>
                  <a:pt x="477774" y="477900"/>
                </a:lnTo>
                <a:lnTo>
                  <a:pt x="0" y="0"/>
                </a:lnTo>
                <a:close/>
              </a:path>
              <a:path w="955675" h="1363726">
                <a:moveTo>
                  <a:pt x="955675" y="0"/>
                </a:moveTo>
                <a:lnTo>
                  <a:pt x="477774" y="477900"/>
                </a:lnTo>
                <a:lnTo>
                  <a:pt x="955675" y="477900"/>
                </a:lnTo>
                <a:lnTo>
                  <a:pt x="955675" y="0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955675" y="0"/>
                </a:moveTo>
                <a:lnTo>
                  <a:pt x="955675" y="885825"/>
                </a:lnTo>
                <a:lnTo>
                  <a:pt x="477774" y="1363726"/>
                </a:lnTo>
                <a:lnTo>
                  <a:pt x="0" y="885825"/>
                </a:lnTo>
                <a:lnTo>
                  <a:pt x="0" y="0"/>
                </a:lnTo>
                <a:lnTo>
                  <a:pt x="477774" y="477900"/>
                </a:lnTo>
                <a:lnTo>
                  <a:pt x="955675" y="0"/>
                </a:lnTo>
                <a:close/>
              </a:path>
            </a:pathLst>
          </a:custGeom>
          <a:ln w="12700">
            <a:solidFill>
              <a:srgbClr val="0011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0067" y="7009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3125" y="188976"/>
            <a:ext cx="7000875" cy="885825"/>
          </a:xfrm>
          <a:custGeom>
            <a:avLst/>
            <a:gdLst/>
            <a:ahLst/>
            <a:cxnLst/>
            <a:rect l="l" t="t" r="r" b="b"/>
            <a:pathLst>
              <a:path w="7000875" h="885825">
                <a:moveTo>
                  <a:pt x="0" y="885825"/>
                </a:moveTo>
                <a:lnTo>
                  <a:pt x="7000875" y="885825"/>
                </a:lnTo>
                <a:lnTo>
                  <a:pt x="7000875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1483" y="376682"/>
            <a:ext cx="3728085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STE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200" spc="-1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3200" spc="-1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95" dirty="0" smtClean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-4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ua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-12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5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spc="-4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pe</a:t>
            </a:r>
            <a:r>
              <a:rPr sz="3200" spc="-40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spc="-6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io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1605" y="2750820"/>
            <a:ext cx="76517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x</a:t>
            </a:r>
            <a:r>
              <a:rPr sz="18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8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Site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1605" y="3024632"/>
            <a:ext cx="1173480" cy="147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Disch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rge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Bruising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ding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5F497A"/>
                </a:solidFill>
                <a:latin typeface="Arial Narrow"/>
                <a:cs typeface="Arial Narrow"/>
              </a:rPr>
              <a:t>Tenderness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31158" y="2750820"/>
            <a:ext cx="64897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1158" y="3024632"/>
            <a:ext cx="1833245" cy="147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508634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ck and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facial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</a:t>
            </a:r>
            <a:endParaRPr lang="en-CA" sz="1600" spc="-10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299085" marR="508634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lang="en-CA"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Development of collateral circulation</a:t>
            </a:r>
            <a:endParaRPr sz="1600" dirty="0">
              <a:latin typeface="Arial Narrow"/>
              <a:cs typeface="Arial Narrow"/>
            </a:endParaRPr>
          </a:p>
          <a:p>
            <a:pPr marL="299085" marR="12700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Any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conc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rns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om the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rding ce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 cath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eter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0584" y="2750820"/>
            <a:ext cx="2205355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Central </a:t>
            </a:r>
            <a:r>
              <a:rPr sz="1800" b="1" spc="-9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enous</a:t>
            </a:r>
            <a:r>
              <a:rPr sz="1800" b="1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Cathet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 (CVC</a:t>
            </a:r>
            <a:r>
              <a:rPr sz="18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0584" y="3298952"/>
            <a:ext cx="1261110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Line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Integr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ty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les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Cracks</a:t>
            </a:r>
            <a:endParaRPr lang="en-CA" sz="1600" spc="-10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lang="en-CA"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Cuff location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4270" y="6226251"/>
            <a:ext cx="220853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ood,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Nursing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tandards.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pril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8,2014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8432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0" y="0"/>
                </a:moveTo>
                <a:lnTo>
                  <a:pt x="0" y="885825"/>
                </a:lnTo>
                <a:lnTo>
                  <a:pt x="477774" y="1363726"/>
                </a:lnTo>
                <a:lnTo>
                  <a:pt x="955675" y="885825"/>
                </a:lnTo>
                <a:lnTo>
                  <a:pt x="955675" y="477900"/>
                </a:lnTo>
                <a:lnTo>
                  <a:pt x="477774" y="477900"/>
                </a:lnTo>
                <a:lnTo>
                  <a:pt x="0" y="0"/>
                </a:lnTo>
                <a:close/>
              </a:path>
              <a:path w="955675" h="1363726">
                <a:moveTo>
                  <a:pt x="955675" y="0"/>
                </a:moveTo>
                <a:lnTo>
                  <a:pt x="477774" y="477900"/>
                </a:lnTo>
                <a:lnTo>
                  <a:pt x="955675" y="477900"/>
                </a:lnTo>
                <a:lnTo>
                  <a:pt x="955675" y="0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0067" y="7009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3125" y="188912"/>
            <a:ext cx="7000875" cy="887412"/>
          </a:xfrm>
          <a:custGeom>
            <a:avLst/>
            <a:gdLst/>
            <a:ahLst/>
            <a:cxnLst/>
            <a:rect l="l" t="t" r="r" b="b"/>
            <a:pathLst>
              <a:path w="7000875" h="887412">
                <a:moveTo>
                  <a:pt x="0" y="887412"/>
                </a:moveTo>
                <a:lnTo>
                  <a:pt x="7000875" y="887412"/>
                </a:lnTo>
                <a:lnTo>
                  <a:pt x="7000875" y="0"/>
                </a:lnTo>
                <a:lnTo>
                  <a:pt x="0" y="0"/>
                </a:lnTo>
                <a:lnTo>
                  <a:pt x="0" y="887412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8370" y="376935"/>
            <a:ext cx="5248910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3200" spc="-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2: CVC Pat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ncy</a:t>
            </a:r>
            <a:r>
              <a:rPr sz="3200" spc="-1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32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es</a:t>
            </a:r>
            <a:r>
              <a:rPr sz="32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ment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4472" y="1740408"/>
            <a:ext cx="6844665" cy="424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MENT</a:t>
            </a:r>
            <a:r>
              <a:rPr sz="2400" b="1" spc="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INITI</a:t>
            </a:r>
            <a:r>
              <a:rPr sz="2400" b="1" spc="-16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TING</a:t>
            </a:r>
            <a:r>
              <a:rPr sz="2400" b="1" spc="4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DIA</a:t>
            </a:r>
            <a:r>
              <a:rPr sz="2400" b="1" spc="-204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IS</a:t>
            </a:r>
            <a:r>
              <a:rPr sz="2400" b="1" spc="-15" baseline="24305" dirty="0" smtClean="0">
                <a:solidFill>
                  <a:srgbClr val="8063A1"/>
                </a:solidFill>
                <a:latin typeface="Arial Narrow"/>
                <a:cs typeface="Arial Narrow"/>
              </a:rPr>
              <a:t>1,2</a:t>
            </a:r>
            <a:endParaRPr sz="2400" baseline="24305" dirty="0">
              <a:latin typeface="Arial Narrow"/>
              <a:cs typeface="Arial Narrow"/>
            </a:endParaRPr>
          </a:p>
          <a:p>
            <a:pPr>
              <a:lnSpc>
                <a:spcPts val="1100"/>
              </a:lnSpc>
              <a:spcBef>
                <a:spcPts val="14"/>
              </a:spcBef>
            </a:pPr>
            <a:endParaRPr sz="1100" dirty="0"/>
          </a:p>
          <a:p>
            <a:pPr marL="198120">
              <a:lnSpc>
                <a:spcPct val="1000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move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ulation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lock</a:t>
            </a:r>
            <a:endParaRPr sz="1600" dirty="0">
              <a:latin typeface="Arial Narrow"/>
              <a:cs typeface="Arial Narrow"/>
            </a:endParaRP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Holding arterial lumen, attach syringe</a:t>
            </a: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Open clamp, aspirate anticoagulant, blood and/or clots</a:t>
            </a: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Discard the syringe</a:t>
            </a:r>
          </a:p>
          <a:p>
            <a:pPr marL="198120">
              <a:lnSpc>
                <a:spcPct val="100000"/>
              </a:lnSpc>
              <a:spcBef>
                <a:spcPts val="384"/>
              </a:spcBef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600" b="1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tency</a:t>
            </a:r>
            <a:endParaRPr sz="1600" dirty="0">
              <a:latin typeface="Arial Narrow"/>
              <a:cs typeface="Arial Narrow"/>
            </a:endParaRPr>
          </a:p>
          <a:p>
            <a:pPr marL="377825" indent="-180340">
              <a:lnSpc>
                <a:spcPct val="10000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Attach a 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10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mL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syringe</a:t>
            </a:r>
            <a:endParaRPr sz="1600" spc="-30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377825" indent="-180340">
              <a:lnSpc>
                <a:spcPct val="10000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Aspirate back 3-5 mL of blood to check for clots and flow of the lumen</a:t>
            </a:r>
          </a:p>
          <a:p>
            <a:pPr marL="377825" indent="-180340">
              <a:lnSpc>
                <a:spcPct val="10000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If no clots noted – repeat aspirate/instill (irrigation motion) 3 times to evaluate lumen flow</a:t>
            </a:r>
          </a:p>
          <a:p>
            <a:pPr marL="198120">
              <a:lnSpc>
                <a:spcPct val="100000"/>
              </a:lnSpc>
              <a:spcBef>
                <a:spcPts val="384"/>
              </a:spcBef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Flush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600" dirty="0">
              <a:latin typeface="Arial Narrow"/>
              <a:cs typeface="Arial Narrow"/>
            </a:endParaRP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Attach the 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mL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(or 2x10 mL)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prefilled normal saline syringe and flush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each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lumen using 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forceful flush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method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(</a:t>
            </a:r>
            <a:r>
              <a:rPr lang="en-CA" sz="1600" spc="-30" smtClean="0">
                <a:solidFill>
                  <a:srgbClr val="5F497A"/>
                </a:solidFill>
                <a:latin typeface="Arial Narrow"/>
                <a:cs typeface="Arial Narrow"/>
              </a:rPr>
              <a:t>total: 20 </a:t>
            </a:r>
            <a:r>
              <a:rPr lang="en-CA"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mL </a:t>
            </a:r>
            <a:r>
              <a:rPr lang="en-CA" sz="1600" spc="-30" smtClean="0">
                <a:solidFill>
                  <a:srgbClr val="5F497A"/>
                </a:solidFill>
                <a:latin typeface="Arial Narrow"/>
                <a:cs typeface="Arial Narrow"/>
              </a:rPr>
              <a:t>per lumen).</a:t>
            </a:r>
            <a:endParaRPr sz="1600" spc="-30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98120">
              <a:lnSpc>
                <a:spcPct val="100000"/>
              </a:lnSpc>
              <a:spcBef>
                <a:spcPts val="240"/>
              </a:spcBef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pro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ure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lumen</a:t>
            </a:r>
            <a:endParaRPr sz="1600" dirty="0">
              <a:latin typeface="Arial Narrow"/>
              <a:cs typeface="Arial Narrow"/>
            </a:endParaRPr>
          </a:p>
          <a:p>
            <a:pPr marL="377825" indent="-180340"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Identification of clots and/or a sluggish flow is an indicator of catheter dysfunction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14270" y="6233261"/>
            <a:ext cx="29356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Journal,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2006;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16:1-20.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Renal.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Guideline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2011.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8432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5862" y="188848"/>
            <a:ext cx="955738" cy="1363726"/>
          </a:xfrm>
          <a:custGeom>
            <a:avLst/>
            <a:gdLst/>
            <a:ahLst/>
            <a:cxnLst/>
            <a:rect l="l" t="t" r="r" b="b"/>
            <a:pathLst>
              <a:path w="955738" h="1363726">
                <a:moveTo>
                  <a:pt x="0" y="0"/>
                </a:moveTo>
                <a:lnTo>
                  <a:pt x="0" y="885825"/>
                </a:lnTo>
                <a:lnTo>
                  <a:pt x="477837" y="1363726"/>
                </a:lnTo>
                <a:lnTo>
                  <a:pt x="955738" y="885825"/>
                </a:lnTo>
                <a:lnTo>
                  <a:pt x="955738" y="477900"/>
                </a:lnTo>
                <a:lnTo>
                  <a:pt x="477837" y="477900"/>
                </a:lnTo>
                <a:lnTo>
                  <a:pt x="0" y="0"/>
                </a:lnTo>
                <a:close/>
              </a:path>
              <a:path w="955738" h="1363726">
                <a:moveTo>
                  <a:pt x="955738" y="0"/>
                </a:moveTo>
                <a:lnTo>
                  <a:pt x="477837" y="477900"/>
                </a:lnTo>
                <a:lnTo>
                  <a:pt x="955738" y="477900"/>
                </a:lnTo>
                <a:lnTo>
                  <a:pt x="955738" y="0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1473" y="188976"/>
            <a:ext cx="7002526" cy="885825"/>
          </a:xfrm>
          <a:custGeom>
            <a:avLst/>
            <a:gdLst/>
            <a:ahLst/>
            <a:cxnLst/>
            <a:rect l="l" t="t" r="r" b="b"/>
            <a:pathLst>
              <a:path w="7002526" h="885825">
                <a:moveTo>
                  <a:pt x="0" y="885825"/>
                </a:moveTo>
                <a:lnTo>
                  <a:pt x="7002526" y="885825"/>
                </a:lnTo>
                <a:lnTo>
                  <a:pt x="7002526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8289" y="700913"/>
            <a:ext cx="5770245" cy="2350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6731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PT</a:t>
            </a:r>
            <a:r>
              <a:rPr sz="2400" b="1" spc="-204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0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SS</a:t>
            </a:r>
            <a:r>
              <a:rPr sz="2400" b="1" spc="-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MAN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GE</a:t>
            </a:r>
            <a:endParaRPr sz="2400">
              <a:latin typeface="Arial Narrow"/>
              <a:cs typeface="Arial Narrow"/>
            </a:endParaRPr>
          </a:p>
          <a:p>
            <a:pPr marL="673100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FORM 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SF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TIO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6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IDE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TIFIED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850"/>
              </a:lnSpc>
              <a:spcBef>
                <a:spcPts val="2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162685" indent="-343535">
              <a:lnSpc>
                <a:spcPct val="100000"/>
              </a:lnSpc>
              <a:buClr>
                <a:srgbClr val="5200A3"/>
              </a:buClr>
              <a:buFont typeface="Arial Narrow"/>
              <a:buAutoNum type="arabicPeriod"/>
              <a:tabLst>
                <a:tab pos="1162050" algn="l"/>
              </a:tabLst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No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-thro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bot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5200A3"/>
              </a:buClr>
              <a:buFont typeface="Arial Narrow"/>
              <a:buAutoNum type="arabicPeriod"/>
            </a:pPr>
            <a:endParaRPr sz="600"/>
          </a:p>
          <a:p>
            <a:pPr marL="1162685" indent="-343535">
              <a:lnSpc>
                <a:spcPct val="100000"/>
              </a:lnSpc>
              <a:buClr>
                <a:srgbClr val="5200A3"/>
              </a:buClr>
              <a:buFont typeface="Arial Narrow"/>
              <a:buAutoNum type="arabicPeriod"/>
              <a:tabLst>
                <a:tab pos="1162050" algn="l"/>
              </a:tabLst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Thro</a:t>
            </a:r>
            <a:r>
              <a:rPr sz="18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bot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6211925"/>
            <a:ext cx="24390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leme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4570" y="369061"/>
            <a:ext cx="5430520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3200" spc="-6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3:</a:t>
            </a:r>
            <a:r>
              <a:rPr sz="3200" spc="-1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ss</a:t>
            </a:r>
            <a:r>
              <a:rPr sz="3200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14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of Dy</a:t>
            </a:r>
            <a:r>
              <a:rPr sz="32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fu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ion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Rule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out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No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n-thrombotic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Causes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endParaRPr sz="400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Dysf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unct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5617" y="1903221"/>
            <a:ext cx="4514850" cy="3406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SES</a:t>
            </a:r>
            <a:r>
              <a:rPr sz="2400" b="1" spc="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NO</a:t>
            </a:r>
            <a:r>
              <a:rPr sz="2400" b="1" spc="-3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-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THROMBOT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00"/>
              </a:lnSpc>
            </a:pPr>
            <a:r>
              <a:rPr sz="24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-15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TH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TER</a:t>
            </a:r>
            <a:r>
              <a:rPr sz="2400" b="1" spc="4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SF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INCL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400"/>
              </a:lnSpc>
              <a:spcBef>
                <a:spcPts val="92"/>
              </a:spcBef>
            </a:pPr>
            <a:endParaRPr sz="1400"/>
          </a:p>
          <a:p>
            <a:pPr marL="314960" indent="-180340">
              <a:lnSpc>
                <a:spcPct val="100000"/>
              </a:lnSpc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tubin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45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ck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1"/>
              </a:spcBef>
              <a:buClr>
                <a:srgbClr val="5200A3"/>
              </a:buClr>
              <a:buFont typeface="Arial"/>
              <a:buChar char="•"/>
            </a:pPr>
            <a:endParaRPr sz="650"/>
          </a:p>
          <a:p>
            <a:pPr marL="314960" marR="557530" indent="-180340">
              <a:lnSpc>
                <a:spcPts val="1989"/>
              </a:lnSpc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tri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du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improperl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pla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uture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ertio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05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athe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migrati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45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Malpo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athe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30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lamp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ts val="2130"/>
              </a:lnSpc>
              <a:spcBef>
                <a:spcPts val="440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atie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iti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001" y="5990640"/>
            <a:ext cx="550989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249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251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4734" y="1244600"/>
            <a:ext cx="903770" cy="1617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2344" y="234696"/>
            <a:ext cx="6802755" cy="110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5200A3"/>
                </a:solidFill>
                <a:latin typeface="Arial Narrow"/>
                <a:cs typeface="Arial Narrow"/>
              </a:rPr>
              <a:t>CVC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Patency</a:t>
            </a:r>
            <a:r>
              <a:rPr sz="3600" spc="-1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Assessment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May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5200A3"/>
                </a:solidFill>
                <a:latin typeface="Arial Narrow"/>
                <a:cs typeface="Arial Narrow"/>
              </a:rPr>
              <a:t>Determ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ne</a:t>
            </a:r>
            <a:r>
              <a:rPr sz="3600" spc="-7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-180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ype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3600" spc="-4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Thrombotic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cclusion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9596" y="3041904"/>
            <a:ext cx="2471928" cy="255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6275" y="3148583"/>
            <a:ext cx="2270760" cy="2394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7475" y="3068701"/>
            <a:ext cx="2376551" cy="2460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7475" y="3068701"/>
            <a:ext cx="2376551" cy="2460625"/>
          </a:xfrm>
          <a:custGeom>
            <a:avLst/>
            <a:gdLst/>
            <a:ahLst/>
            <a:cxnLst/>
            <a:rect l="l" t="t" r="r" b="b"/>
            <a:pathLst>
              <a:path w="2376551" h="2460625">
                <a:moveTo>
                  <a:pt x="0" y="395986"/>
                </a:moveTo>
                <a:lnTo>
                  <a:pt x="5182" y="331755"/>
                </a:lnTo>
                <a:lnTo>
                  <a:pt x="20188" y="270824"/>
                </a:lnTo>
                <a:lnTo>
                  <a:pt x="44203" y="214008"/>
                </a:lnTo>
                <a:lnTo>
                  <a:pt x="76411" y="162123"/>
                </a:lnTo>
                <a:lnTo>
                  <a:pt x="115998" y="115982"/>
                </a:lnTo>
                <a:lnTo>
                  <a:pt x="162150" y="76403"/>
                </a:lnTo>
                <a:lnTo>
                  <a:pt x="214052" y="44199"/>
                </a:lnTo>
                <a:lnTo>
                  <a:pt x="270889" y="20187"/>
                </a:lnTo>
                <a:lnTo>
                  <a:pt x="331848" y="5182"/>
                </a:lnTo>
                <a:lnTo>
                  <a:pt x="396113" y="0"/>
                </a:lnTo>
                <a:lnTo>
                  <a:pt x="1980438" y="0"/>
                </a:lnTo>
                <a:lnTo>
                  <a:pt x="2044671" y="5182"/>
                </a:lnTo>
                <a:lnTo>
                  <a:pt x="2105612" y="20187"/>
                </a:lnTo>
                <a:lnTo>
                  <a:pt x="2162442" y="44199"/>
                </a:lnTo>
                <a:lnTo>
                  <a:pt x="2214345" y="76403"/>
                </a:lnTo>
                <a:lnTo>
                  <a:pt x="2260504" y="115982"/>
                </a:lnTo>
                <a:lnTo>
                  <a:pt x="2300103" y="162123"/>
                </a:lnTo>
                <a:lnTo>
                  <a:pt x="2332323" y="214008"/>
                </a:lnTo>
                <a:lnTo>
                  <a:pt x="2356349" y="270824"/>
                </a:lnTo>
                <a:lnTo>
                  <a:pt x="2371364" y="331755"/>
                </a:lnTo>
                <a:lnTo>
                  <a:pt x="2376551" y="395986"/>
                </a:lnTo>
                <a:lnTo>
                  <a:pt x="2376551" y="2064512"/>
                </a:lnTo>
                <a:lnTo>
                  <a:pt x="2371364" y="2128745"/>
                </a:lnTo>
                <a:lnTo>
                  <a:pt x="2356349" y="2189686"/>
                </a:lnTo>
                <a:lnTo>
                  <a:pt x="2332323" y="2246516"/>
                </a:lnTo>
                <a:lnTo>
                  <a:pt x="2300103" y="2298419"/>
                </a:lnTo>
                <a:lnTo>
                  <a:pt x="2260504" y="2344578"/>
                </a:lnTo>
                <a:lnTo>
                  <a:pt x="2214345" y="2384177"/>
                </a:lnTo>
                <a:lnTo>
                  <a:pt x="2162442" y="2416397"/>
                </a:lnTo>
                <a:lnTo>
                  <a:pt x="2105612" y="2440423"/>
                </a:lnTo>
                <a:lnTo>
                  <a:pt x="2044671" y="2455438"/>
                </a:lnTo>
                <a:lnTo>
                  <a:pt x="1980438" y="2460625"/>
                </a:lnTo>
                <a:lnTo>
                  <a:pt x="396113" y="2460625"/>
                </a:lnTo>
                <a:lnTo>
                  <a:pt x="331848" y="2455438"/>
                </a:lnTo>
                <a:lnTo>
                  <a:pt x="270889" y="2440423"/>
                </a:lnTo>
                <a:lnTo>
                  <a:pt x="214052" y="2416397"/>
                </a:lnTo>
                <a:lnTo>
                  <a:pt x="162150" y="2384177"/>
                </a:lnTo>
                <a:lnTo>
                  <a:pt x="115998" y="2344578"/>
                </a:lnTo>
                <a:lnTo>
                  <a:pt x="76411" y="2298419"/>
                </a:lnTo>
                <a:lnTo>
                  <a:pt x="44203" y="2246516"/>
                </a:lnTo>
                <a:lnTo>
                  <a:pt x="20188" y="2189686"/>
                </a:lnTo>
                <a:lnTo>
                  <a:pt x="5182" y="2128745"/>
                </a:lnTo>
                <a:lnTo>
                  <a:pt x="0" y="2064512"/>
                </a:lnTo>
                <a:lnTo>
                  <a:pt x="0" y="395986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82674" y="3221354"/>
            <a:ext cx="1955164" cy="2159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5760">
              <a:lnSpc>
                <a:spcPct val="100000"/>
              </a:lnSpc>
            </a:pPr>
            <a:r>
              <a:rPr sz="14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rtial</a:t>
            </a:r>
            <a:r>
              <a:rPr sz="14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350" b="1" spc="22" baseline="24691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350" baseline="24691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marL="12700" marR="12700">
              <a:lnSpc>
                <a:spcPct val="100099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cre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sed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fuse flu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s; 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sista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flus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 marR="30353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Sl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 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 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 marR="1905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May be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 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fibr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4196" y="3073907"/>
            <a:ext cx="2471928" cy="2543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2075" y="3101975"/>
            <a:ext cx="2376551" cy="2447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2075" y="3101975"/>
            <a:ext cx="2376551" cy="2447925"/>
          </a:xfrm>
          <a:custGeom>
            <a:avLst/>
            <a:gdLst/>
            <a:ahLst/>
            <a:cxnLst/>
            <a:rect l="l" t="t" r="r" b="b"/>
            <a:pathLst>
              <a:path w="2376551" h="2447925">
                <a:moveTo>
                  <a:pt x="0" y="396113"/>
                </a:moveTo>
                <a:lnTo>
                  <a:pt x="5182" y="331848"/>
                </a:lnTo>
                <a:lnTo>
                  <a:pt x="20188" y="270889"/>
                </a:lnTo>
                <a:lnTo>
                  <a:pt x="44203" y="214052"/>
                </a:lnTo>
                <a:lnTo>
                  <a:pt x="76411" y="162150"/>
                </a:lnTo>
                <a:lnTo>
                  <a:pt x="115998" y="115998"/>
                </a:lnTo>
                <a:lnTo>
                  <a:pt x="162150" y="76411"/>
                </a:lnTo>
                <a:lnTo>
                  <a:pt x="214052" y="44203"/>
                </a:lnTo>
                <a:lnTo>
                  <a:pt x="270889" y="20188"/>
                </a:lnTo>
                <a:lnTo>
                  <a:pt x="331848" y="5182"/>
                </a:lnTo>
                <a:lnTo>
                  <a:pt x="396113" y="0"/>
                </a:lnTo>
                <a:lnTo>
                  <a:pt x="1980438" y="0"/>
                </a:lnTo>
                <a:lnTo>
                  <a:pt x="2044671" y="5182"/>
                </a:lnTo>
                <a:lnTo>
                  <a:pt x="2105612" y="20188"/>
                </a:lnTo>
                <a:lnTo>
                  <a:pt x="2162442" y="44203"/>
                </a:lnTo>
                <a:lnTo>
                  <a:pt x="2214345" y="76411"/>
                </a:lnTo>
                <a:lnTo>
                  <a:pt x="2260504" y="115998"/>
                </a:lnTo>
                <a:lnTo>
                  <a:pt x="2300103" y="162150"/>
                </a:lnTo>
                <a:lnTo>
                  <a:pt x="2332323" y="214052"/>
                </a:lnTo>
                <a:lnTo>
                  <a:pt x="2356349" y="270889"/>
                </a:lnTo>
                <a:lnTo>
                  <a:pt x="2371364" y="331848"/>
                </a:lnTo>
                <a:lnTo>
                  <a:pt x="2376551" y="396113"/>
                </a:lnTo>
                <a:lnTo>
                  <a:pt x="2376551" y="2051812"/>
                </a:lnTo>
                <a:lnTo>
                  <a:pt x="2371364" y="2116076"/>
                </a:lnTo>
                <a:lnTo>
                  <a:pt x="2356349" y="2177035"/>
                </a:lnTo>
                <a:lnTo>
                  <a:pt x="2332323" y="2233872"/>
                </a:lnTo>
                <a:lnTo>
                  <a:pt x="2300103" y="2285774"/>
                </a:lnTo>
                <a:lnTo>
                  <a:pt x="2260504" y="2331926"/>
                </a:lnTo>
                <a:lnTo>
                  <a:pt x="2214345" y="2371513"/>
                </a:lnTo>
                <a:lnTo>
                  <a:pt x="2162442" y="2403721"/>
                </a:lnTo>
                <a:lnTo>
                  <a:pt x="2105612" y="2427736"/>
                </a:lnTo>
                <a:lnTo>
                  <a:pt x="2044671" y="2442742"/>
                </a:lnTo>
                <a:lnTo>
                  <a:pt x="1980438" y="2447925"/>
                </a:lnTo>
                <a:lnTo>
                  <a:pt x="396113" y="2447925"/>
                </a:lnTo>
                <a:lnTo>
                  <a:pt x="331848" y="2442742"/>
                </a:lnTo>
                <a:lnTo>
                  <a:pt x="270889" y="2427736"/>
                </a:lnTo>
                <a:lnTo>
                  <a:pt x="214052" y="2403721"/>
                </a:lnTo>
                <a:lnTo>
                  <a:pt x="162150" y="2371513"/>
                </a:lnTo>
                <a:lnTo>
                  <a:pt x="115998" y="2331926"/>
                </a:lnTo>
                <a:lnTo>
                  <a:pt x="76411" y="2285774"/>
                </a:lnTo>
                <a:lnTo>
                  <a:pt x="44203" y="2233872"/>
                </a:lnTo>
                <a:lnTo>
                  <a:pt x="20188" y="2177035"/>
                </a:lnTo>
                <a:lnTo>
                  <a:pt x="5182" y="2116076"/>
                </a:lnTo>
                <a:lnTo>
                  <a:pt x="0" y="2051812"/>
                </a:lnTo>
                <a:lnTo>
                  <a:pt x="0" y="396113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97528" y="3568445"/>
            <a:ext cx="1882775" cy="1519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>
              <a:lnSpc>
                <a:spcPct val="100000"/>
              </a:lnSpc>
            </a:pPr>
            <a:r>
              <a:rPr sz="14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ithdr</a:t>
            </a:r>
            <a:r>
              <a:rPr sz="14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350" b="1" spc="22" baseline="24691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350" baseline="24691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 marR="1270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ity to as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ity to inf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 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res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be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 fi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May res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vser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350" spc="22" baseline="24691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350" baseline="24691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53555" y="3067811"/>
            <a:ext cx="2490216" cy="255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3095625"/>
            <a:ext cx="2395601" cy="2460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0" y="3095625"/>
            <a:ext cx="2395601" cy="2460625"/>
          </a:xfrm>
          <a:custGeom>
            <a:avLst/>
            <a:gdLst/>
            <a:ahLst/>
            <a:cxnLst/>
            <a:rect l="l" t="t" r="r" b="b"/>
            <a:pathLst>
              <a:path w="2395601" h="2460625">
                <a:moveTo>
                  <a:pt x="0" y="399288"/>
                </a:moveTo>
                <a:lnTo>
                  <a:pt x="5227" y="334533"/>
                </a:lnTo>
                <a:lnTo>
                  <a:pt x="20360" y="273100"/>
                </a:lnTo>
                <a:lnTo>
                  <a:pt x="44576" y="215813"/>
                </a:lnTo>
                <a:lnTo>
                  <a:pt x="77053" y="163494"/>
                </a:lnTo>
                <a:lnTo>
                  <a:pt x="116967" y="116967"/>
                </a:lnTo>
                <a:lnTo>
                  <a:pt x="163494" y="77053"/>
                </a:lnTo>
                <a:lnTo>
                  <a:pt x="215813" y="44576"/>
                </a:lnTo>
                <a:lnTo>
                  <a:pt x="273100" y="20360"/>
                </a:lnTo>
                <a:lnTo>
                  <a:pt x="334533" y="5227"/>
                </a:lnTo>
                <a:lnTo>
                  <a:pt x="399288" y="0"/>
                </a:lnTo>
                <a:lnTo>
                  <a:pt x="1996313" y="0"/>
                </a:lnTo>
                <a:lnTo>
                  <a:pt x="2061067" y="5227"/>
                </a:lnTo>
                <a:lnTo>
                  <a:pt x="2122500" y="20360"/>
                </a:lnTo>
                <a:lnTo>
                  <a:pt x="2179787" y="44576"/>
                </a:lnTo>
                <a:lnTo>
                  <a:pt x="2232106" y="77053"/>
                </a:lnTo>
                <a:lnTo>
                  <a:pt x="2278633" y="116966"/>
                </a:lnTo>
                <a:lnTo>
                  <a:pt x="2318547" y="163494"/>
                </a:lnTo>
                <a:lnTo>
                  <a:pt x="2351023" y="215813"/>
                </a:lnTo>
                <a:lnTo>
                  <a:pt x="2375240" y="273100"/>
                </a:lnTo>
                <a:lnTo>
                  <a:pt x="2390373" y="334533"/>
                </a:lnTo>
                <a:lnTo>
                  <a:pt x="2395601" y="399288"/>
                </a:lnTo>
                <a:lnTo>
                  <a:pt x="2395601" y="2061337"/>
                </a:lnTo>
                <a:lnTo>
                  <a:pt x="2390373" y="2126091"/>
                </a:lnTo>
                <a:lnTo>
                  <a:pt x="2375240" y="2187524"/>
                </a:lnTo>
                <a:lnTo>
                  <a:pt x="2351023" y="2244811"/>
                </a:lnTo>
                <a:lnTo>
                  <a:pt x="2318547" y="2297130"/>
                </a:lnTo>
                <a:lnTo>
                  <a:pt x="2278634" y="2343658"/>
                </a:lnTo>
                <a:lnTo>
                  <a:pt x="2232106" y="2383571"/>
                </a:lnTo>
                <a:lnTo>
                  <a:pt x="2179787" y="2416048"/>
                </a:lnTo>
                <a:lnTo>
                  <a:pt x="2122500" y="2440264"/>
                </a:lnTo>
                <a:lnTo>
                  <a:pt x="2061067" y="2455397"/>
                </a:lnTo>
                <a:lnTo>
                  <a:pt x="1996313" y="2460625"/>
                </a:lnTo>
                <a:lnTo>
                  <a:pt x="399288" y="2460625"/>
                </a:lnTo>
                <a:lnTo>
                  <a:pt x="334533" y="2455397"/>
                </a:lnTo>
                <a:lnTo>
                  <a:pt x="273100" y="2440264"/>
                </a:lnTo>
                <a:lnTo>
                  <a:pt x="215813" y="2416048"/>
                </a:lnTo>
                <a:lnTo>
                  <a:pt x="163494" y="2383571"/>
                </a:lnTo>
                <a:lnTo>
                  <a:pt x="116967" y="2343658"/>
                </a:lnTo>
                <a:lnTo>
                  <a:pt x="77053" y="2297130"/>
                </a:lnTo>
                <a:lnTo>
                  <a:pt x="44576" y="2244811"/>
                </a:lnTo>
                <a:lnTo>
                  <a:pt x="20360" y="2187524"/>
                </a:lnTo>
                <a:lnTo>
                  <a:pt x="5227" y="2126091"/>
                </a:lnTo>
                <a:lnTo>
                  <a:pt x="0" y="2061337"/>
                </a:lnTo>
                <a:lnTo>
                  <a:pt x="0" y="399288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97522" y="3919473"/>
            <a:ext cx="1697355" cy="81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mplete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Occlu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io</a:t>
            </a:r>
            <a:r>
              <a:rPr sz="16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575" b="1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2700" marR="34290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nfu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 withdraw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blood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luid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2775" y="1371600"/>
            <a:ext cx="1388999" cy="1412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2775" y="1371600"/>
            <a:ext cx="1388999" cy="1412875"/>
          </a:xfrm>
          <a:custGeom>
            <a:avLst/>
            <a:gdLst/>
            <a:ahLst/>
            <a:cxnLst/>
            <a:rect l="l" t="t" r="r" b="b"/>
            <a:pathLst>
              <a:path w="1388999" h="1412875">
                <a:moveTo>
                  <a:pt x="0" y="138937"/>
                </a:moveTo>
                <a:lnTo>
                  <a:pt x="6664" y="96278"/>
                </a:lnTo>
                <a:lnTo>
                  <a:pt x="25271" y="58980"/>
                </a:lnTo>
                <a:lnTo>
                  <a:pt x="53740" y="29134"/>
                </a:lnTo>
                <a:lnTo>
                  <a:pt x="89990" y="8832"/>
                </a:lnTo>
                <a:lnTo>
                  <a:pt x="131940" y="167"/>
                </a:lnTo>
                <a:lnTo>
                  <a:pt x="1250061" y="0"/>
                </a:lnTo>
                <a:lnTo>
                  <a:pt x="1264740" y="767"/>
                </a:lnTo>
                <a:lnTo>
                  <a:pt x="1305828" y="11653"/>
                </a:lnTo>
                <a:lnTo>
                  <a:pt x="1340865" y="33793"/>
                </a:lnTo>
                <a:lnTo>
                  <a:pt x="1367762" y="65098"/>
                </a:lnTo>
                <a:lnTo>
                  <a:pt x="1384429" y="103479"/>
                </a:lnTo>
                <a:lnTo>
                  <a:pt x="1388999" y="1273937"/>
                </a:lnTo>
                <a:lnTo>
                  <a:pt x="1388231" y="1288616"/>
                </a:lnTo>
                <a:lnTo>
                  <a:pt x="1377345" y="1329704"/>
                </a:lnTo>
                <a:lnTo>
                  <a:pt x="1355205" y="1364741"/>
                </a:lnTo>
                <a:lnTo>
                  <a:pt x="1323900" y="1391638"/>
                </a:lnTo>
                <a:lnTo>
                  <a:pt x="1285519" y="1408305"/>
                </a:lnTo>
                <a:lnTo>
                  <a:pt x="138811" y="1412875"/>
                </a:lnTo>
                <a:lnTo>
                  <a:pt x="124126" y="1412107"/>
                </a:lnTo>
                <a:lnTo>
                  <a:pt x="83040" y="1401211"/>
                </a:lnTo>
                <a:lnTo>
                  <a:pt x="48027" y="1379052"/>
                </a:lnTo>
                <a:lnTo>
                  <a:pt x="21166" y="1347722"/>
                </a:lnTo>
                <a:lnTo>
                  <a:pt x="4539" y="1309313"/>
                </a:lnTo>
                <a:lnTo>
                  <a:pt x="0" y="1389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14270" y="6145174"/>
            <a:ext cx="4995545" cy="341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leme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spcBef>
                <a:spcPts val="200"/>
              </a:spcBef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20084" y="1289303"/>
            <a:ext cx="1601724" cy="1385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6779" y="1793748"/>
            <a:ext cx="1604772" cy="1339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5775" y="1371600"/>
            <a:ext cx="1525524" cy="1614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67121" y="2711830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86625" y="2675509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2899917"/>
            <a:ext cx="6649720" cy="110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60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cr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teria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do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you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use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to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assess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CVC</a:t>
            </a:r>
            <a:r>
              <a:rPr sz="36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 dysfunction</a:t>
            </a:r>
            <a:r>
              <a:rPr sz="36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dur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ng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dia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l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ysis?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8432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0" y="0"/>
                </a:moveTo>
                <a:lnTo>
                  <a:pt x="0" y="885825"/>
                </a:lnTo>
                <a:lnTo>
                  <a:pt x="477774" y="1363726"/>
                </a:lnTo>
                <a:lnTo>
                  <a:pt x="955675" y="885825"/>
                </a:lnTo>
                <a:lnTo>
                  <a:pt x="955675" y="477900"/>
                </a:lnTo>
                <a:lnTo>
                  <a:pt x="477774" y="477900"/>
                </a:lnTo>
                <a:lnTo>
                  <a:pt x="0" y="0"/>
                </a:lnTo>
                <a:close/>
              </a:path>
              <a:path w="955675" h="1363726">
                <a:moveTo>
                  <a:pt x="955675" y="0"/>
                </a:moveTo>
                <a:lnTo>
                  <a:pt x="477774" y="477900"/>
                </a:lnTo>
                <a:lnTo>
                  <a:pt x="955675" y="477900"/>
                </a:lnTo>
                <a:lnTo>
                  <a:pt x="955675" y="0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0067" y="7009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3125" y="188976"/>
            <a:ext cx="7000875" cy="885825"/>
          </a:xfrm>
          <a:custGeom>
            <a:avLst/>
            <a:gdLst/>
            <a:ahLst/>
            <a:cxnLst/>
            <a:rect l="l" t="t" r="r" b="b"/>
            <a:pathLst>
              <a:path w="7000875" h="885825">
                <a:moveTo>
                  <a:pt x="0" y="885825"/>
                </a:moveTo>
                <a:lnTo>
                  <a:pt x="7000875" y="885825"/>
                </a:lnTo>
                <a:lnTo>
                  <a:pt x="7000875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5322" y="407670"/>
            <a:ext cx="6274435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4:</a:t>
            </a:r>
            <a:r>
              <a:rPr sz="28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Ong</a:t>
            </a:r>
            <a:r>
              <a:rPr sz="2800" spc="-30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ing</a:t>
            </a:r>
            <a:r>
              <a:rPr sz="2800" spc="-114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Assessment</a:t>
            </a:r>
            <a:r>
              <a:rPr sz="28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During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reatme</a:t>
            </a:r>
            <a:r>
              <a:rPr sz="2800" spc="-30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7050" y="1411478"/>
            <a:ext cx="4968875" cy="86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SIGNS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SF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TIO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2789555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ent/C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800" b="1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Rel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4891" y="1924558"/>
            <a:ext cx="150495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chi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Rel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9671" y="2264664"/>
            <a:ext cx="4111815" cy="2670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&gt;1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Wingdings 3"/>
                <a:cs typeface="Wingdings 3"/>
              </a:rPr>
              <a:t></a:t>
            </a:r>
            <a:r>
              <a:rPr sz="1800" spc="-3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800" spc="-15" baseline="-20833" dirty="0" smtClean="0">
                <a:solidFill>
                  <a:srgbClr val="5F497A"/>
                </a:solidFill>
                <a:latin typeface="Arial Narrow"/>
                <a:cs typeface="Arial Narrow"/>
              </a:rPr>
              <a:t>B </a:t>
            </a:r>
            <a:r>
              <a:rPr sz="1800" spc="-187" baseline="-20833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 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60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low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(BFR&lt; 30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60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Art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ssure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Wingdings 3"/>
                <a:cs typeface="Wingdings 3"/>
              </a:rPr>
              <a:t></a:t>
            </a:r>
            <a:r>
              <a:rPr sz="1800" spc="-2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(&lt;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-2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Hg)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0"/>
              </a:spcBef>
              <a:buClr>
                <a:srgbClr val="5200A3"/>
              </a:buClr>
              <a:buFont typeface="Arial"/>
              <a:buChar char="•"/>
            </a:pPr>
            <a:endParaRPr sz="65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enou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Wingdings 3"/>
                <a:cs typeface="Wingdings 3"/>
              </a:rPr>
              <a:t></a:t>
            </a:r>
            <a:r>
              <a:rPr sz="1800" spc="-3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(&gt;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25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 Hg)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6"/>
              </a:spcBef>
              <a:buClr>
                <a:srgbClr val="5200A3"/>
              </a:buClr>
              <a:buFont typeface="Arial"/>
              <a:buChar char="•"/>
            </a:pPr>
            <a:endParaRPr sz="60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URR</a:t>
            </a:r>
            <a:r>
              <a:rPr lang="en-CA"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/PRU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ssive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lang="en-CA" spc="10" dirty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(or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Kt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&lt;1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8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800" dirty="0"/>
          </a:p>
          <a:p>
            <a:pPr marL="192405" marR="24765" indent="-180340">
              <a:lnSpc>
                <a:spcPts val="2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ssure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– 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nsive to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osit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or ca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ush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8"/>
              </a:spcBef>
              <a:buClr>
                <a:srgbClr val="5200A3"/>
              </a:buClr>
              <a:buFont typeface="Arial"/>
              <a:buChar char="•"/>
            </a:pPr>
            <a:endParaRPr sz="55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cessed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 65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sessi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lang="en-CA" sz="1800" spc="0" baseline="25462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92405" indent="-180340"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lang="en-CA" dirty="0" smtClean="0">
                <a:solidFill>
                  <a:srgbClr val="5F497A"/>
                </a:solidFill>
                <a:latin typeface="Arial Narrow"/>
                <a:cs typeface="Arial Narrow"/>
              </a:rPr>
              <a:t>&gt;10% recirculation</a:t>
            </a:r>
            <a:endParaRPr lang="en-CA" baseline="25462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92405" indent="-180340"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lang="en-CA" dirty="0" smtClean="0">
                <a:solidFill>
                  <a:srgbClr val="5F497A"/>
                </a:solidFill>
                <a:latin typeface="Arial Narrow"/>
                <a:cs typeface="Arial Narrow"/>
              </a:rPr>
              <a:t>Need for frequent line reversal</a:t>
            </a:r>
            <a:endParaRPr lang="en-CA" baseline="25462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2065">
              <a:buClr>
                <a:srgbClr val="5200A3"/>
              </a:buClr>
              <a:buSzPct val="80555"/>
              <a:tabLst>
                <a:tab pos="192405" algn="l"/>
              </a:tabLst>
            </a:pPr>
            <a:endParaRPr lang="en-CA" baseline="25462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buClr>
                <a:srgbClr val="5200A3"/>
              </a:buClr>
              <a:buSzPct val="80555"/>
              <a:tabLst>
                <a:tab pos="192405" algn="l"/>
              </a:tabLst>
            </a:pPr>
            <a:endParaRPr lang="en-CA" sz="1800" spc="0" baseline="25462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buClr>
                <a:srgbClr val="5200A3"/>
              </a:buClr>
              <a:buSzPct val="80555"/>
              <a:tabLst>
                <a:tab pos="192405" algn="l"/>
              </a:tabLst>
            </a:pPr>
            <a:endParaRPr sz="1800" baseline="25462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8811" y="2285746"/>
            <a:ext cx="2238375" cy="196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49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leed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6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Respir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ry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850"/>
              </a:lnSpc>
              <a:spcBef>
                <a:spcPts val="6"/>
              </a:spcBef>
              <a:buClr>
                <a:srgbClr val="5200A3"/>
              </a:buClr>
              <a:buFont typeface="Arial"/>
              <a:buChar char="•"/>
            </a:pPr>
            <a:endParaRPr sz="850"/>
          </a:p>
          <a:p>
            <a:pPr marL="192405" marR="12700" indent="-180340">
              <a:lnSpc>
                <a:spcPts val="1989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 fr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0364" y="4341876"/>
            <a:ext cx="2763012" cy="160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7420" y="4416552"/>
            <a:ext cx="2644139" cy="153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7100" y="4365625"/>
            <a:ext cx="2668651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7100" y="4365625"/>
            <a:ext cx="2668651" cy="1511300"/>
          </a:xfrm>
          <a:custGeom>
            <a:avLst/>
            <a:gdLst/>
            <a:ahLst/>
            <a:cxnLst/>
            <a:rect l="l" t="t" r="r" b="b"/>
            <a:pathLst>
              <a:path w="2668651" h="1511300">
                <a:moveTo>
                  <a:pt x="0" y="251841"/>
                </a:moveTo>
                <a:lnTo>
                  <a:pt x="3296" y="210996"/>
                </a:lnTo>
                <a:lnTo>
                  <a:pt x="12841" y="172248"/>
                </a:lnTo>
                <a:lnTo>
                  <a:pt x="28114" y="136115"/>
                </a:lnTo>
                <a:lnTo>
                  <a:pt x="48597" y="103116"/>
                </a:lnTo>
                <a:lnTo>
                  <a:pt x="73771" y="73771"/>
                </a:lnTo>
                <a:lnTo>
                  <a:pt x="103116" y="48597"/>
                </a:lnTo>
                <a:lnTo>
                  <a:pt x="136115" y="28114"/>
                </a:lnTo>
                <a:lnTo>
                  <a:pt x="172248" y="12841"/>
                </a:lnTo>
                <a:lnTo>
                  <a:pt x="210996" y="3296"/>
                </a:lnTo>
                <a:lnTo>
                  <a:pt x="251840" y="0"/>
                </a:lnTo>
                <a:lnTo>
                  <a:pt x="2416682" y="0"/>
                </a:lnTo>
                <a:lnTo>
                  <a:pt x="2457561" y="3296"/>
                </a:lnTo>
                <a:lnTo>
                  <a:pt x="2496337" y="12841"/>
                </a:lnTo>
                <a:lnTo>
                  <a:pt x="2532491" y="28114"/>
                </a:lnTo>
                <a:lnTo>
                  <a:pt x="2565506" y="48597"/>
                </a:lnTo>
                <a:lnTo>
                  <a:pt x="2594864" y="73771"/>
                </a:lnTo>
                <a:lnTo>
                  <a:pt x="2620045" y="103116"/>
                </a:lnTo>
                <a:lnTo>
                  <a:pt x="2640533" y="136115"/>
                </a:lnTo>
                <a:lnTo>
                  <a:pt x="2655808" y="172248"/>
                </a:lnTo>
                <a:lnTo>
                  <a:pt x="2665354" y="210996"/>
                </a:lnTo>
                <a:lnTo>
                  <a:pt x="2668651" y="251841"/>
                </a:lnTo>
                <a:lnTo>
                  <a:pt x="2668651" y="1259408"/>
                </a:lnTo>
                <a:lnTo>
                  <a:pt x="2665354" y="1300266"/>
                </a:lnTo>
                <a:lnTo>
                  <a:pt x="2655808" y="1339025"/>
                </a:lnTo>
                <a:lnTo>
                  <a:pt x="2640533" y="1375166"/>
                </a:lnTo>
                <a:lnTo>
                  <a:pt x="2620045" y="1408172"/>
                </a:lnTo>
                <a:lnTo>
                  <a:pt x="2594864" y="1437522"/>
                </a:lnTo>
                <a:lnTo>
                  <a:pt x="2565506" y="1462699"/>
                </a:lnTo>
                <a:lnTo>
                  <a:pt x="2532491" y="1483184"/>
                </a:lnTo>
                <a:lnTo>
                  <a:pt x="2496337" y="1498458"/>
                </a:lnTo>
                <a:lnTo>
                  <a:pt x="2457561" y="1508003"/>
                </a:lnTo>
                <a:lnTo>
                  <a:pt x="2416682" y="1511300"/>
                </a:lnTo>
                <a:lnTo>
                  <a:pt x="251840" y="1511300"/>
                </a:lnTo>
                <a:lnTo>
                  <a:pt x="210996" y="1508003"/>
                </a:lnTo>
                <a:lnTo>
                  <a:pt x="172248" y="1498458"/>
                </a:lnTo>
                <a:lnTo>
                  <a:pt x="136115" y="1483184"/>
                </a:lnTo>
                <a:lnTo>
                  <a:pt x="103116" y="1462699"/>
                </a:lnTo>
                <a:lnTo>
                  <a:pt x="73771" y="1437522"/>
                </a:lnTo>
                <a:lnTo>
                  <a:pt x="48597" y="1408172"/>
                </a:lnTo>
                <a:lnTo>
                  <a:pt x="28114" y="1375166"/>
                </a:lnTo>
                <a:lnTo>
                  <a:pt x="12841" y="1339025"/>
                </a:lnTo>
                <a:lnTo>
                  <a:pt x="3296" y="1300266"/>
                </a:lnTo>
                <a:lnTo>
                  <a:pt x="0" y="1259408"/>
                </a:lnTo>
                <a:lnTo>
                  <a:pt x="0" y="251841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10046" y="4496561"/>
            <a:ext cx="2265680" cy="124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2000" b="1" i="1" dirty="0" smtClean="0">
                <a:solidFill>
                  <a:srgbClr val="FFFFFF"/>
                </a:solidFill>
                <a:latin typeface="Calibri"/>
                <a:cs typeface="Calibri"/>
              </a:rPr>
              <a:t>In C</a:t>
            </a:r>
            <a:r>
              <a:rPr sz="2000" b="1" i="1" spc="-3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Cs,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 li</a:t>
            </a:r>
            <a:r>
              <a:rPr sz="2000" b="1" i="1" spc="-6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ely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ause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w B</a:t>
            </a:r>
            <a:r>
              <a:rPr sz="2000" b="1" i="1" spc="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Rs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thrombot</a:t>
            </a:r>
            <a:r>
              <a:rPr sz="20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 o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clusio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b="1" i="1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KDOQI</a:t>
            </a:r>
            <a:r>
              <a:rPr sz="1600" b="1" i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2006</a:t>
            </a:r>
            <a:r>
              <a:rPr sz="1600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4270" y="6083300"/>
            <a:ext cx="5624195" cy="46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249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251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Ward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D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Can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idney Health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2014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Jul 8;1:15.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Wood,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Nursing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tandards.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il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8,2014.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2927096"/>
            <a:ext cx="4400550" cy="972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Thrombotic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Dysf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unct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on</a:t>
            </a:r>
            <a:endParaRPr sz="4000">
              <a:latin typeface="Arial Narrow"/>
              <a:cs typeface="Arial Narrow"/>
            </a:endParaRPr>
          </a:p>
          <a:p>
            <a:pPr marL="139065">
              <a:lnSpc>
                <a:spcPct val="100000"/>
              </a:lnSpc>
              <a:spcBef>
                <a:spcPts val="385"/>
              </a:spcBef>
            </a:pPr>
            <a:r>
              <a:rPr sz="2000" dirty="0" smtClean="0">
                <a:solidFill>
                  <a:srgbClr val="8063A1"/>
                </a:solidFill>
                <a:latin typeface="Arial Narrow"/>
                <a:cs typeface="Arial Narrow"/>
              </a:rPr>
              <a:t>Ide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f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0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ypes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Thrombotic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cclusio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9283" y="2508504"/>
            <a:ext cx="1976627" cy="200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432" y="2526792"/>
            <a:ext cx="1894332" cy="1926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033" y="2636901"/>
            <a:ext cx="1675384" cy="170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033" y="2636901"/>
            <a:ext cx="1675384" cy="1706880"/>
          </a:xfrm>
          <a:custGeom>
            <a:avLst/>
            <a:gdLst/>
            <a:ahLst/>
            <a:cxnLst/>
            <a:rect l="l" t="t" r="r" b="b"/>
            <a:pathLst>
              <a:path w="1675384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4" y="583704"/>
                </a:lnTo>
                <a:lnTo>
                  <a:pt x="65827" y="521261"/>
                </a:lnTo>
                <a:lnTo>
                  <a:pt x="93498" y="461254"/>
                </a:lnTo>
                <a:lnTo>
                  <a:pt x="125501" y="403904"/>
                </a:lnTo>
                <a:lnTo>
                  <a:pt x="161621" y="349428"/>
                </a:lnTo>
                <a:lnTo>
                  <a:pt x="201641" y="298048"/>
                </a:lnTo>
                <a:lnTo>
                  <a:pt x="245348" y="249983"/>
                </a:lnTo>
                <a:lnTo>
                  <a:pt x="292524" y="205453"/>
                </a:lnTo>
                <a:lnTo>
                  <a:pt x="342954" y="164677"/>
                </a:lnTo>
                <a:lnTo>
                  <a:pt x="396424" y="127875"/>
                </a:lnTo>
                <a:lnTo>
                  <a:pt x="452717" y="95267"/>
                </a:lnTo>
                <a:lnTo>
                  <a:pt x="511617" y="67073"/>
                </a:lnTo>
                <a:lnTo>
                  <a:pt x="572910" y="43513"/>
                </a:lnTo>
                <a:lnTo>
                  <a:pt x="636379" y="24805"/>
                </a:lnTo>
                <a:lnTo>
                  <a:pt x="701810" y="11171"/>
                </a:lnTo>
                <a:lnTo>
                  <a:pt x="768986" y="2829"/>
                </a:lnTo>
                <a:lnTo>
                  <a:pt x="837691" y="0"/>
                </a:lnTo>
                <a:lnTo>
                  <a:pt x="906380" y="2829"/>
                </a:lnTo>
                <a:lnTo>
                  <a:pt x="973543" y="11171"/>
                </a:lnTo>
                <a:lnTo>
                  <a:pt x="1038963" y="24805"/>
                </a:lnTo>
                <a:lnTo>
                  <a:pt x="1102425" y="43513"/>
                </a:lnTo>
                <a:lnTo>
                  <a:pt x="1163712" y="67073"/>
                </a:lnTo>
                <a:lnTo>
                  <a:pt x="1222610" y="95267"/>
                </a:lnTo>
                <a:lnTo>
                  <a:pt x="1278903" y="127875"/>
                </a:lnTo>
                <a:lnTo>
                  <a:pt x="1332374" y="164677"/>
                </a:lnTo>
                <a:lnTo>
                  <a:pt x="1382807" y="205453"/>
                </a:lnTo>
                <a:lnTo>
                  <a:pt x="1429988" y="249983"/>
                </a:lnTo>
                <a:lnTo>
                  <a:pt x="1473699" y="298048"/>
                </a:lnTo>
                <a:lnTo>
                  <a:pt x="1513726" y="349428"/>
                </a:lnTo>
                <a:lnTo>
                  <a:pt x="1549852" y="403904"/>
                </a:lnTo>
                <a:lnTo>
                  <a:pt x="1581861" y="461254"/>
                </a:lnTo>
                <a:lnTo>
                  <a:pt x="1609538" y="521261"/>
                </a:lnTo>
                <a:lnTo>
                  <a:pt x="1632667" y="583704"/>
                </a:lnTo>
                <a:lnTo>
                  <a:pt x="1651032" y="648363"/>
                </a:lnTo>
                <a:lnTo>
                  <a:pt x="1664417" y="715018"/>
                </a:lnTo>
                <a:lnTo>
                  <a:pt x="1672606" y="783450"/>
                </a:lnTo>
                <a:lnTo>
                  <a:pt x="1675384" y="853439"/>
                </a:lnTo>
                <a:lnTo>
                  <a:pt x="1672606" y="923429"/>
                </a:lnTo>
                <a:lnTo>
                  <a:pt x="1664417" y="991861"/>
                </a:lnTo>
                <a:lnTo>
                  <a:pt x="1651032" y="1058516"/>
                </a:lnTo>
                <a:lnTo>
                  <a:pt x="1632667" y="1123175"/>
                </a:lnTo>
                <a:lnTo>
                  <a:pt x="1609538" y="1185618"/>
                </a:lnTo>
                <a:lnTo>
                  <a:pt x="1581861" y="1245625"/>
                </a:lnTo>
                <a:lnTo>
                  <a:pt x="1549852" y="1302975"/>
                </a:lnTo>
                <a:lnTo>
                  <a:pt x="1513726" y="1357451"/>
                </a:lnTo>
                <a:lnTo>
                  <a:pt x="1473699" y="1408831"/>
                </a:lnTo>
                <a:lnTo>
                  <a:pt x="1429988" y="1456896"/>
                </a:lnTo>
                <a:lnTo>
                  <a:pt x="1382807" y="1501426"/>
                </a:lnTo>
                <a:lnTo>
                  <a:pt x="1332374" y="1542202"/>
                </a:lnTo>
                <a:lnTo>
                  <a:pt x="1278903" y="1579004"/>
                </a:lnTo>
                <a:lnTo>
                  <a:pt x="1222610" y="1611612"/>
                </a:lnTo>
                <a:lnTo>
                  <a:pt x="1163712" y="1639806"/>
                </a:lnTo>
                <a:lnTo>
                  <a:pt x="1102425" y="1663366"/>
                </a:lnTo>
                <a:lnTo>
                  <a:pt x="1038963" y="1682074"/>
                </a:lnTo>
                <a:lnTo>
                  <a:pt x="973543" y="1695708"/>
                </a:lnTo>
                <a:lnTo>
                  <a:pt x="906380" y="1704050"/>
                </a:lnTo>
                <a:lnTo>
                  <a:pt x="837691" y="1706880"/>
                </a:lnTo>
                <a:lnTo>
                  <a:pt x="768986" y="1704050"/>
                </a:lnTo>
                <a:lnTo>
                  <a:pt x="701810" y="1695708"/>
                </a:lnTo>
                <a:lnTo>
                  <a:pt x="636379" y="1682074"/>
                </a:lnTo>
                <a:lnTo>
                  <a:pt x="572910" y="1663366"/>
                </a:lnTo>
                <a:lnTo>
                  <a:pt x="511617" y="1639806"/>
                </a:lnTo>
                <a:lnTo>
                  <a:pt x="452717" y="1611612"/>
                </a:lnTo>
                <a:lnTo>
                  <a:pt x="396424" y="1579004"/>
                </a:lnTo>
                <a:lnTo>
                  <a:pt x="342954" y="1542202"/>
                </a:lnTo>
                <a:lnTo>
                  <a:pt x="292524" y="1501426"/>
                </a:lnTo>
                <a:lnTo>
                  <a:pt x="245348" y="1456896"/>
                </a:lnTo>
                <a:lnTo>
                  <a:pt x="201641" y="1408831"/>
                </a:lnTo>
                <a:lnTo>
                  <a:pt x="161621" y="1357451"/>
                </a:lnTo>
                <a:lnTo>
                  <a:pt x="125501" y="1302975"/>
                </a:lnTo>
                <a:lnTo>
                  <a:pt x="93498" y="1245625"/>
                </a:lnTo>
                <a:lnTo>
                  <a:pt x="65827" y="1185618"/>
                </a:lnTo>
                <a:lnTo>
                  <a:pt x="42704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2572" y="2508504"/>
            <a:ext cx="1976627" cy="2008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3720" y="2526792"/>
            <a:ext cx="1894332" cy="1926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3448" y="2636901"/>
            <a:ext cx="1675384" cy="1706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3448" y="2636901"/>
            <a:ext cx="1675384" cy="1706880"/>
          </a:xfrm>
          <a:custGeom>
            <a:avLst/>
            <a:gdLst/>
            <a:ahLst/>
            <a:cxnLst/>
            <a:rect l="l" t="t" r="r" b="b"/>
            <a:pathLst>
              <a:path w="1675384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4" y="583704"/>
                </a:lnTo>
                <a:lnTo>
                  <a:pt x="65827" y="521261"/>
                </a:lnTo>
                <a:lnTo>
                  <a:pt x="93498" y="461254"/>
                </a:lnTo>
                <a:lnTo>
                  <a:pt x="125501" y="403904"/>
                </a:lnTo>
                <a:lnTo>
                  <a:pt x="161621" y="349428"/>
                </a:lnTo>
                <a:lnTo>
                  <a:pt x="201641" y="298048"/>
                </a:lnTo>
                <a:lnTo>
                  <a:pt x="245348" y="249983"/>
                </a:lnTo>
                <a:lnTo>
                  <a:pt x="292524" y="205453"/>
                </a:lnTo>
                <a:lnTo>
                  <a:pt x="342954" y="164677"/>
                </a:lnTo>
                <a:lnTo>
                  <a:pt x="396424" y="127875"/>
                </a:lnTo>
                <a:lnTo>
                  <a:pt x="452717" y="95267"/>
                </a:lnTo>
                <a:lnTo>
                  <a:pt x="511617" y="67073"/>
                </a:lnTo>
                <a:lnTo>
                  <a:pt x="572910" y="43513"/>
                </a:lnTo>
                <a:lnTo>
                  <a:pt x="636379" y="24805"/>
                </a:lnTo>
                <a:lnTo>
                  <a:pt x="701810" y="11171"/>
                </a:lnTo>
                <a:lnTo>
                  <a:pt x="768986" y="2829"/>
                </a:lnTo>
                <a:lnTo>
                  <a:pt x="837691" y="0"/>
                </a:lnTo>
                <a:lnTo>
                  <a:pt x="906397" y="2829"/>
                </a:lnTo>
                <a:lnTo>
                  <a:pt x="973573" y="11171"/>
                </a:lnTo>
                <a:lnTo>
                  <a:pt x="1039004" y="24805"/>
                </a:lnTo>
                <a:lnTo>
                  <a:pt x="1102473" y="43513"/>
                </a:lnTo>
                <a:lnTo>
                  <a:pt x="1163766" y="67073"/>
                </a:lnTo>
                <a:lnTo>
                  <a:pt x="1222666" y="95267"/>
                </a:lnTo>
                <a:lnTo>
                  <a:pt x="1278959" y="127875"/>
                </a:lnTo>
                <a:lnTo>
                  <a:pt x="1332429" y="164677"/>
                </a:lnTo>
                <a:lnTo>
                  <a:pt x="1382859" y="205453"/>
                </a:lnTo>
                <a:lnTo>
                  <a:pt x="1430035" y="249983"/>
                </a:lnTo>
                <a:lnTo>
                  <a:pt x="1473742" y="298048"/>
                </a:lnTo>
                <a:lnTo>
                  <a:pt x="1513762" y="349428"/>
                </a:lnTo>
                <a:lnTo>
                  <a:pt x="1549882" y="403904"/>
                </a:lnTo>
                <a:lnTo>
                  <a:pt x="1581885" y="461254"/>
                </a:lnTo>
                <a:lnTo>
                  <a:pt x="1609556" y="521261"/>
                </a:lnTo>
                <a:lnTo>
                  <a:pt x="1632679" y="583704"/>
                </a:lnTo>
                <a:lnTo>
                  <a:pt x="1651039" y="648363"/>
                </a:lnTo>
                <a:lnTo>
                  <a:pt x="1664420" y="715018"/>
                </a:lnTo>
                <a:lnTo>
                  <a:pt x="1672607" y="783450"/>
                </a:lnTo>
                <a:lnTo>
                  <a:pt x="1675384" y="853439"/>
                </a:lnTo>
                <a:lnTo>
                  <a:pt x="1672607" y="923429"/>
                </a:lnTo>
                <a:lnTo>
                  <a:pt x="1664420" y="991861"/>
                </a:lnTo>
                <a:lnTo>
                  <a:pt x="1651039" y="1058516"/>
                </a:lnTo>
                <a:lnTo>
                  <a:pt x="1632679" y="1123175"/>
                </a:lnTo>
                <a:lnTo>
                  <a:pt x="1609556" y="1185618"/>
                </a:lnTo>
                <a:lnTo>
                  <a:pt x="1581885" y="1245625"/>
                </a:lnTo>
                <a:lnTo>
                  <a:pt x="1549882" y="1302975"/>
                </a:lnTo>
                <a:lnTo>
                  <a:pt x="1513762" y="1357451"/>
                </a:lnTo>
                <a:lnTo>
                  <a:pt x="1473742" y="1408831"/>
                </a:lnTo>
                <a:lnTo>
                  <a:pt x="1430035" y="1456896"/>
                </a:lnTo>
                <a:lnTo>
                  <a:pt x="1382859" y="1501426"/>
                </a:lnTo>
                <a:lnTo>
                  <a:pt x="1332429" y="1542202"/>
                </a:lnTo>
                <a:lnTo>
                  <a:pt x="1278959" y="1579004"/>
                </a:lnTo>
                <a:lnTo>
                  <a:pt x="1222666" y="1611612"/>
                </a:lnTo>
                <a:lnTo>
                  <a:pt x="1163766" y="1639806"/>
                </a:lnTo>
                <a:lnTo>
                  <a:pt x="1102473" y="1663366"/>
                </a:lnTo>
                <a:lnTo>
                  <a:pt x="1039004" y="1682074"/>
                </a:lnTo>
                <a:lnTo>
                  <a:pt x="973573" y="1695708"/>
                </a:lnTo>
                <a:lnTo>
                  <a:pt x="906397" y="1704050"/>
                </a:lnTo>
                <a:lnTo>
                  <a:pt x="837691" y="1706880"/>
                </a:lnTo>
                <a:lnTo>
                  <a:pt x="768986" y="1704050"/>
                </a:lnTo>
                <a:lnTo>
                  <a:pt x="701810" y="1695708"/>
                </a:lnTo>
                <a:lnTo>
                  <a:pt x="636379" y="1682074"/>
                </a:lnTo>
                <a:lnTo>
                  <a:pt x="572910" y="1663366"/>
                </a:lnTo>
                <a:lnTo>
                  <a:pt x="511617" y="1639806"/>
                </a:lnTo>
                <a:lnTo>
                  <a:pt x="452717" y="1611612"/>
                </a:lnTo>
                <a:lnTo>
                  <a:pt x="396424" y="1579004"/>
                </a:lnTo>
                <a:lnTo>
                  <a:pt x="342954" y="1542202"/>
                </a:lnTo>
                <a:lnTo>
                  <a:pt x="292524" y="1501426"/>
                </a:lnTo>
                <a:lnTo>
                  <a:pt x="245348" y="1456896"/>
                </a:lnTo>
                <a:lnTo>
                  <a:pt x="201641" y="1408831"/>
                </a:lnTo>
                <a:lnTo>
                  <a:pt x="161621" y="1357451"/>
                </a:lnTo>
                <a:lnTo>
                  <a:pt x="125501" y="1302975"/>
                </a:lnTo>
                <a:lnTo>
                  <a:pt x="93498" y="1245625"/>
                </a:lnTo>
                <a:lnTo>
                  <a:pt x="65827" y="1185618"/>
                </a:lnTo>
                <a:lnTo>
                  <a:pt x="42704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8823" y="2508504"/>
            <a:ext cx="1978152" cy="2008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971" y="2526792"/>
            <a:ext cx="1895855" cy="1926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0080" y="2636901"/>
            <a:ext cx="1675257" cy="1706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0080" y="2636901"/>
            <a:ext cx="1675257" cy="1706880"/>
          </a:xfrm>
          <a:custGeom>
            <a:avLst/>
            <a:gdLst/>
            <a:ahLst/>
            <a:cxnLst/>
            <a:rect l="l" t="t" r="r" b="b"/>
            <a:pathLst>
              <a:path w="1675257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4" y="583704"/>
                </a:lnTo>
                <a:lnTo>
                  <a:pt x="65827" y="521261"/>
                </a:lnTo>
                <a:lnTo>
                  <a:pt x="93498" y="461254"/>
                </a:lnTo>
                <a:lnTo>
                  <a:pt x="125501" y="403904"/>
                </a:lnTo>
                <a:lnTo>
                  <a:pt x="161621" y="349428"/>
                </a:lnTo>
                <a:lnTo>
                  <a:pt x="201641" y="298048"/>
                </a:lnTo>
                <a:lnTo>
                  <a:pt x="245348" y="249983"/>
                </a:lnTo>
                <a:lnTo>
                  <a:pt x="292524" y="205453"/>
                </a:lnTo>
                <a:lnTo>
                  <a:pt x="342954" y="164677"/>
                </a:lnTo>
                <a:lnTo>
                  <a:pt x="396424" y="127875"/>
                </a:lnTo>
                <a:lnTo>
                  <a:pt x="452717" y="95267"/>
                </a:lnTo>
                <a:lnTo>
                  <a:pt x="511617" y="67073"/>
                </a:lnTo>
                <a:lnTo>
                  <a:pt x="572910" y="43513"/>
                </a:lnTo>
                <a:lnTo>
                  <a:pt x="636379" y="24805"/>
                </a:lnTo>
                <a:lnTo>
                  <a:pt x="701810" y="11171"/>
                </a:lnTo>
                <a:lnTo>
                  <a:pt x="768986" y="2829"/>
                </a:lnTo>
                <a:lnTo>
                  <a:pt x="837692" y="0"/>
                </a:lnTo>
                <a:lnTo>
                  <a:pt x="906379" y="2829"/>
                </a:lnTo>
                <a:lnTo>
                  <a:pt x="973539" y="11171"/>
                </a:lnTo>
                <a:lnTo>
                  <a:pt x="1038955" y="24805"/>
                </a:lnTo>
                <a:lnTo>
                  <a:pt x="1102411" y="43513"/>
                </a:lnTo>
                <a:lnTo>
                  <a:pt x="1163693" y="67073"/>
                </a:lnTo>
                <a:lnTo>
                  <a:pt x="1222583" y="95267"/>
                </a:lnTo>
                <a:lnTo>
                  <a:pt x="1278867" y="127875"/>
                </a:lnTo>
                <a:lnTo>
                  <a:pt x="1332329" y="164677"/>
                </a:lnTo>
                <a:lnTo>
                  <a:pt x="1382753" y="205453"/>
                </a:lnTo>
                <a:lnTo>
                  <a:pt x="1429924" y="249983"/>
                </a:lnTo>
                <a:lnTo>
                  <a:pt x="1473626" y="298048"/>
                </a:lnTo>
                <a:lnTo>
                  <a:pt x="1513643" y="349428"/>
                </a:lnTo>
                <a:lnTo>
                  <a:pt x="1549760" y="403904"/>
                </a:lnTo>
                <a:lnTo>
                  <a:pt x="1581761" y="461254"/>
                </a:lnTo>
                <a:lnTo>
                  <a:pt x="1609431" y="521261"/>
                </a:lnTo>
                <a:lnTo>
                  <a:pt x="1632553" y="583704"/>
                </a:lnTo>
                <a:lnTo>
                  <a:pt x="1650912" y="648363"/>
                </a:lnTo>
                <a:lnTo>
                  <a:pt x="1664293" y="715018"/>
                </a:lnTo>
                <a:lnTo>
                  <a:pt x="1672480" y="783450"/>
                </a:lnTo>
                <a:lnTo>
                  <a:pt x="1675257" y="853439"/>
                </a:lnTo>
                <a:lnTo>
                  <a:pt x="1672480" y="923429"/>
                </a:lnTo>
                <a:lnTo>
                  <a:pt x="1664293" y="991861"/>
                </a:lnTo>
                <a:lnTo>
                  <a:pt x="1650912" y="1058516"/>
                </a:lnTo>
                <a:lnTo>
                  <a:pt x="1632553" y="1123175"/>
                </a:lnTo>
                <a:lnTo>
                  <a:pt x="1609431" y="1185618"/>
                </a:lnTo>
                <a:lnTo>
                  <a:pt x="1581761" y="1245625"/>
                </a:lnTo>
                <a:lnTo>
                  <a:pt x="1549760" y="1302975"/>
                </a:lnTo>
                <a:lnTo>
                  <a:pt x="1513643" y="1357451"/>
                </a:lnTo>
                <a:lnTo>
                  <a:pt x="1473626" y="1408831"/>
                </a:lnTo>
                <a:lnTo>
                  <a:pt x="1429924" y="1456896"/>
                </a:lnTo>
                <a:lnTo>
                  <a:pt x="1382753" y="1501426"/>
                </a:lnTo>
                <a:lnTo>
                  <a:pt x="1332329" y="1542202"/>
                </a:lnTo>
                <a:lnTo>
                  <a:pt x="1278867" y="1579004"/>
                </a:lnTo>
                <a:lnTo>
                  <a:pt x="1222583" y="1611612"/>
                </a:lnTo>
                <a:lnTo>
                  <a:pt x="1163693" y="1639806"/>
                </a:lnTo>
                <a:lnTo>
                  <a:pt x="1102411" y="1663366"/>
                </a:lnTo>
                <a:lnTo>
                  <a:pt x="1038955" y="1682074"/>
                </a:lnTo>
                <a:lnTo>
                  <a:pt x="973539" y="1695708"/>
                </a:lnTo>
                <a:lnTo>
                  <a:pt x="906379" y="1704050"/>
                </a:lnTo>
                <a:lnTo>
                  <a:pt x="837692" y="1706880"/>
                </a:lnTo>
                <a:lnTo>
                  <a:pt x="768986" y="1704050"/>
                </a:lnTo>
                <a:lnTo>
                  <a:pt x="701810" y="1695708"/>
                </a:lnTo>
                <a:lnTo>
                  <a:pt x="636379" y="1682074"/>
                </a:lnTo>
                <a:lnTo>
                  <a:pt x="572910" y="1663366"/>
                </a:lnTo>
                <a:lnTo>
                  <a:pt x="511617" y="1639806"/>
                </a:lnTo>
                <a:lnTo>
                  <a:pt x="452717" y="1611612"/>
                </a:lnTo>
                <a:lnTo>
                  <a:pt x="396424" y="1579004"/>
                </a:lnTo>
                <a:lnTo>
                  <a:pt x="342954" y="1542202"/>
                </a:lnTo>
                <a:lnTo>
                  <a:pt x="292524" y="1501426"/>
                </a:lnTo>
                <a:lnTo>
                  <a:pt x="245348" y="1456896"/>
                </a:lnTo>
                <a:lnTo>
                  <a:pt x="201641" y="1408831"/>
                </a:lnTo>
                <a:lnTo>
                  <a:pt x="161621" y="1357451"/>
                </a:lnTo>
                <a:lnTo>
                  <a:pt x="125501" y="1302975"/>
                </a:lnTo>
                <a:lnTo>
                  <a:pt x="93498" y="1245625"/>
                </a:lnTo>
                <a:lnTo>
                  <a:pt x="65827" y="1185618"/>
                </a:lnTo>
                <a:lnTo>
                  <a:pt x="42704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8980" y="2508504"/>
            <a:ext cx="1976627" cy="200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0128" y="2526792"/>
            <a:ext cx="1894331" cy="19263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9856" y="2636901"/>
            <a:ext cx="1675257" cy="1706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9856" y="2636901"/>
            <a:ext cx="1675257" cy="1706880"/>
          </a:xfrm>
          <a:custGeom>
            <a:avLst/>
            <a:gdLst/>
            <a:ahLst/>
            <a:cxnLst/>
            <a:rect l="l" t="t" r="r" b="b"/>
            <a:pathLst>
              <a:path w="1675257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3" y="583704"/>
                </a:lnTo>
                <a:lnTo>
                  <a:pt x="65825" y="521261"/>
                </a:lnTo>
                <a:lnTo>
                  <a:pt x="93495" y="461254"/>
                </a:lnTo>
                <a:lnTo>
                  <a:pt x="125496" y="403904"/>
                </a:lnTo>
                <a:lnTo>
                  <a:pt x="161613" y="349428"/>
                </a:lnTo>
                <a:lnTo>
                  <a:pt x="201630" y="298048"/>
                </a:lnTo>
                <a:lnTo>
                  <a:pt x="245332" y="249983"/>
                </a:lnTo>
                <a:lnTo>
                  <a:pt x="292503" y="205453"/>
                </a:lnTo>
                <a:lnTo>
                  <a:pt x="342927" y="164677"/>
                </a:lnTo>
                <a:lnTo>
                  <a:pt x="396389" y="127875"/>
                </a:lnTo>
                <a:lnTo>
                  <a:pt x="452673" y="95267"/>
                </a:lnTo>
                <a:lnTo>
                  <a:pt x="511563" y="67073"/>
                </a:lnTo>
                <a:lnTo>
                  <a:pt x="572845" y="43513"/>
                </a:lnTo>
                <a:lnTo>
                  <a:pt x="636301" y="24805"/>
                </a:lnTo>
                <a:lnTo>
                  <a:pt x="701717" y="11171"/>
                </a:lnTo>
                <a:lnTo>
                  <a:pt x="768877" y="2829"/>
                </a:lnTo>
                <a:lnTo>
                  <a:pt x="837565" y="0"/>
                </a:lnTo>
                <a:lnTo>
                  <a:pt x="906270" y="2829"/>
                </a:lnTo>
                <a:lnTo>
                  <a:pt x="973446" y="11171"/>
                </a:lnTo>
                <a:lnTo>
                  <a:pt x="1038877" y="24805"/>
                </a:lnTo>
                <a:lnTo>
                  <a:pt x="1102346" y="43513"/>
                </a:lnTo>
                <a:lnTo>
                  <a:pt x="1163639" y="67073"/>
                </a:lnTo>
                <a:lnTo>
                  <a:pt x="1222539" y="95267"/>
                </a:lnTo>
                <a:lnTo>
                  <a:pt x="1278832" y="127875"/>
                </a:lnTo>
                <a:lnTo>
                  <a:pt x="1332302" y="164677"/>
                </a:lnTo>
                <a:lnTo>
                  <a:pt x="1382732" y="205453"/>
                </a:lnTo>
                <a:lnTo>
                  <a:pt x="1429908" y="249983"/>
                </a:lnTo>
                <a:lnTo>
                  <a:pt x="1473615" y="298048"/>
                </a:lnTo>
                <a:lnTo>
                  <a:pt x="1513635" y="349428"/>
                </a:lnTo>
                <a:lnTo>
                  <a:pt x="1549755" y="403904"/>
                </a:lnTo>
                <a:lnTo>
                  <a:pt x="1581758" y="461254"/>
                </a:lnTo>
                <a:lnTo>
                  <a:pt x="1609429" y="521261"/>
                </a:lnTo>
                <a:lnTo>
                  <a:pt x="1632552" y="583704"/>
                </a:lnTo>
                <a:lnTo>
                  <a:pt x="1650912" y="648363"/>
                </a:lnTo>
                <a:lnTo>
                  <a:pt x="1664293" y="715018"/>
                </a:lnTo>
                <a:lnTo>
                  <a:pt x="1672480" y="783450"/>
                </a:lnTo>
                <a:lnTo>
                  <a:pt x="1675257" y="853439"/>
                </a:lnTo>
                <a:lnTo>
                  <a:pt x="1672480" y="923429"/>
                </a:lnTo>
                <a:lnTo>
                  <a:pt x="1664293" y="991861"/>
                </a:lnTo>
                <a:lnTo>
                  <a:pt x="1650912" y="1058516"/>
                </a:lnTo>
                <a:lnTo>
                  <a:pt x="1632552" y="1123175"/>
                </a:lnTo>
                <a:lnTo>
                  <a:pt x="1609429" y="1185618"/>
                </a:lnTo>
                <a:lnTo>
                  <a:pt x="1581758" y="1245625"/>
                </a:lnTo>
                <a:lnTo>
                  <a:pt x="1549755" y="1302975"/>
                </a:lnTo>
                <a:lnTo>
                  <a:pt x="1513635" y="1357451"/>
                </a:lnTo>
                <a:lnTo>
                  <a:pt x="1473615" y="1408831"/>
                </a:lnTo>
                <a:lnTo>
                  <a:pt x="1429908" y="1456896"/>
                </a:lnTo>
                <a:lnTo>
                  <a:pt x="1382732" y="1501426"/>
                </a:lnTo>
                <a:lnTo>
                  <a:pt x="1332302" y="1542202"/>
                </a:lnTo>
                <a:lnTo>
                  <a:pt x="1278832" y="1579004"/>
                </a:lnTo>
                <a:lnTo>
                  <a:pt x="1222539" y="1611612"/>
                </a:lnTo>
                <a:lnTo>
                  <a:pt x="1163639" y="1639806"/>
                </a:lnTo>
                <a:lnTo>
                  <a:pt x="1102346" y="1663366"/>
                </a:lnTo>
                <a:lnTo>
                  <a:pt x="1038877" y="1682074"/>
                </a:lnTo>
                <a:lnTo>
                  <a:pt x="973446" y="1695708"/>
                </a:lnTo>
                <a:lnTo>
                  <a:pt x="906270" y="1704050"/>
                </a:lnTo>
                <a:lnTo>
                  <a:pt x="837565" y="1706880"/>
                </a:lnTo>
                <a:lnTo>
                  <a:pt x="768877" y="1704050"/>
                </a:lnTo>
                <a:lnTo>
                  <a:pt x="701717" y="1695708"/>
                </a:lnTo>
                <a:lnTo>
                  <a:pt x="636301" y="1682074"/>
                </a:lnTo>
                <a:lnTo>
                  <a:pt x="572845" y="1663366"/>
                </a:lnTo>
                <a:lnTo>
                  <a:pt x="511563" y="1639806"/>
                </a:lnTo>
                <a:lnTo>
                  <a:pt x="452673" y="1611612"/>
                </a:lnTo>
                <a:lnTo>
                  <a:pt x="396389" y="1579004"/>
                </a:lnTo>
                <a:lnTo>
                  <a:pt x="342927" y="1542202"/>
                </a:lnTo>
                <a:lnTo>
                  <a:pt x="292503" y="1501426"/>
                </a:lnTo>
                <a:lnTo>
                  <a:pt x="245332" y="1456896"/>
                </a:lnTo>
                <a:lnTo>
                  <a:pt x="201630" y="1408831"/>
                </a:lnTo>
                <a:lnTo>
                  <a:pt x="161613" y="1357451"/>
                </a:lnTo>
                <a:lnTo>
                  <a:pt x="125496" y="1302975"/>
                </a:lnTo>
                <a:lnTo>
                  <a:pt x="93495" y="1245625"/>
                </a:lnTo>
                <a:lnTo>
                  <a:pt x="65825" y="1185618"/>
                </a:lnTo>
                <a:lnTo>
                  <a:pt x="42703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06194" y="4615942"/>
            <a:ext cx="1310640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marR="12700" indent="-226060">
              <a:lnSpc>
                <a:spcPct val="100000"/>
              </a:lnSpc>
            </a:pPr>
            <a:r>
              <a:rPr sz="1800" b="1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1</a:t>
            </a:r>
            <a:r>
              <a:rPr sz="1800" b="1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.</a:t>
            </a:r>
            <a:r>
              <a:rPr sz="1800" b="1" spc="13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Intr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lu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Thro</a:t>
            </a:r>
            <a:r>
              <a:rPr sz="18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bus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0842" y="6187846"/>
            <a:ext cx="24955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2822" y="4623816"/>
            <a:ext cx="113093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5200A3"/>
                </a:solidFill>
                <a:latin typeface="Arial Narrow"/>
                <a:cs typeface="Arial Narrow"/>
              </a:rPr>
              <a:t>2.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8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6170" y="4615942"/>
            <a:ext cx="170307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5200A3"/>
                </a:solidFill>
                <a:latin typeface="Arial Narrow"/>
                <a:cs typeface="Arial Narrow"/>
              </a:rPr>
              <a:t>3.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Mural</a:t>
            </a:r>
            <a:r>
              <a:rPr sz="18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Thro</a:t>
            </a:r>
            <a:r>
              <a:rPr sz="18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bus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32650" y="4623816"/>
            <a:ext cx="143319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5200A3"/>
                </a:solidFill>
                <a:latin typeface="Arial Narrow"/>
                <a:cs typeface="Arial Narrow"/>
              </a:rPr>
              <a:t>4.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8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7746" y="1985009"/>
            <a:ext cx="118745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mages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A.</a:t>
            </a:r>
            <a:r>
              <a:rPr sz="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Que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80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 pe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on.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Ackn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wledgements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969" y="1670303"/>
            <a:ext cx="7273925" cy="421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115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was 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800" spc="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 Sci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Devel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wh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ch 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d: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32"/>
              </a:spcBef>
              <a:buClr>
                <a:srgbClr val="5200A3"/>
              </a:buClr>
              <a:buFont typeface="Arial"/>
              <a:buChar char="•"/>
            </a:pPr>
            <a:endParaRPr sz="550"/>
          </a:p>
          <a:p>
            <a:pPr>
              <a:lnSpc>
                <a:spcPts val="1000"/>
              </a:lnSpc>
              <a:buClr>
                <a:srgbClr val="5200A3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5200A3"/>
              </a:buClr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800" spc="8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MN,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12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AA(C)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ry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Urb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8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ices,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Gail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ur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RN,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CNep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(C)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nces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osso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RN,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CNep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(C)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QEII He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x,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was 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Ho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-La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Roche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ducators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Group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reviewed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content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 this presentation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made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minor modifications to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align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it wi</a:t>
            </a:r>
            <a:r>
              <a:rPr sz="10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guidelines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actices.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1. Intraluminal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Clot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4340" y="2545079"/>
            <a:ext cx="4578096" cy="2567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6145" y="1766570"/>
            <a:ext cx="2306320" cy="704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WHEN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65"/>
              </a:lnSpc>
            </a:pPr>
            <a:r>
              <a:rPr sz="24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8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FIN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3350" y="2995676"/>
            <a:ext cx="2792476" cy="1960499"/>
          </a:xfrm>
          <a:custGeom>
            <a:avLst/>
            <a:gdLst/>
            <a:ahLst/>
            <a:cxnLst/>
            <a:rect l="l" t="t" r="r" b="b"/>
            <a:pathLst>
              <a:path w="2792476" h="1960499">
                <a:moveTo>
                  <a:pt x="2792476" y="0"/>
                </a:moveTo>
                <a:lnTo>
                  <a:pt x="326770" y="0"/>
                </a:lnTo>
                <a:lnTo>
                  <a:pt x="299971" y="1082"/>
                </a:lnTo>
                <a:lnTo>
                  <a:pt x="248245" y="9489"/>
                </a:lnTo>
                <a:lnTo>
                  <a:pt x="199578" y="25659"/>
                </a:lnTo>
                <a:lnTo>
                  <a:pt x="154643" y="48922"/>
                </a:lnTo>
                <a:lnTo>
                  <a:pt x="114113" y="78606"/>
                </a:lnTo>
                <a:lnTo>
                  <a:pt x="78660" y="114040"/>
                </a:lnTo>
                <a:lnTo>
                  <a:pt x="48958" y="154552"/>
                </a:lnTo>
                <a:lnTo>
                  <a:pt x="25679" y="199471"/>
                </a:lnTo>
                <a:lnTo>
                  <a:pt x="9497" y="248126"/>
                </a:lnTo>
                <a:lnTo>
                  <a:pt x="1083" y="299845"/>
                </a:lnTo>
                <a:lnTo>
                  <a:pt x="0" y="326644"/>
                </a:lnTo>
                <a:lnTo>
                  <a:pt x="0" y="1960499"/>
                </a:lnTo>
                <a:lnTo>
                  <a:pt x="2465704" y="1960499"/>
                </a:lnTo>
                <a:lnTo>
                  <a:pt x="2492504" y="1959415"/>
                </a:lnTo>
                <a:lnTo>
                  <a:pt x="2544230" y="1951001"/>
                </a:lnTo>
                <a:lnTo>
                  <a:pt x="2592897" y="1934819"/>
                </a:lnTo>
                <a:lnTo>
                  <a:pt x="2637832" y="1911540"/>
                </a:lnTo>
                <a:lnTo>
                  <a:pt x="2678362" y="1881838"/>
                </a:lnTo>
                <a:lnTo>
                  <a:pt x="2713815" y="1846385"/>
                </a:lnTo>
                <a:lnTo>
                  <a:pt x="2743517" y="1805855"/>
                </a:lnTo>
                <a:lnTo>
                  <a:pt x="2766796" y="1760920"/>
                </a:lnTo>
                <a:lnTo>
                  <a:pt x="2782978" y="1712253"/>
                </a:lnTo>
                <a:lnTo>
                  <a:pt x="2791392" y="1660527"/>
                </a:lnTo>
                <a:lnTo>
                  <a:pt x="2792476" y="1633728"/>
                </a:lnTo>
                <a:lnTo>
                  <a:pt x="2792476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350" y="2995676"/>
            <a:ext cx="2792476" cy="1960499"/>
          </a:xfrm>
          <a:custGeom>
            <a:avLst/>
            <a:gdLst/>
            <a:ahLst/>
            <a:cxnLst/>
            <a:rect l="l" t="t" r="r" b="b"/>
            <a:pathLst>
              <a:path w="2792476" h="1960499">
                <a:moveTo>
                  <a:pt x="326770" y="0"/>
                </a:moveTo>
                <a:lnTo>
                  <a:pt x="2792476" y="0"/>
                </a:lnTo>
                <a:lnTo>
                  <a:pt x="2792476" y="1633728"/>
                </a:lnTo>
                <a:lnTo>
                  <a:pt x="2788199" y="1686731"/>
                </a:lnTo>
                <a:lnTo>
                  <a:pt x="2775816" y="1737011"/>
                </a:lnTo>
                <a:lnTo>
                  <a:pt x="2756001" y="1783896"/>
                </a:lnTo>
                <a:lnTo>
                  <a:pt x="2729427" y="1826713"/>
                </a:lnTo>
                <a:lnTo>
                  <a:pt x="2696765" y="1864788"/>
                </a:lnTo>
                <a:lnTo>
                  <a:pt x="2658690" y="1897450"/>
                </a:lnTo>
                <a:lnTo>
                  <a:pt x="2615873" y="1924024"/>
                </a:lnTo>
                <a:lnTo>
                  <a:pt x="2568988" y="1943839"/>
                </a:lnTo>
                <a:lnTo>
                  <a:pt x="2518708" y="1956222"/>
                </a:lnTo>
                <a:lnTo>
                  <a:pt x="2465704" y="1960499"/>
                </a:lnTo>
                <a:lnTo>
                  <a:pt x="0" y="1960499"/>
                </a:lnTo>
                <a:lnTo>
                  <a:pt x="0" y="326644"/>
                </a:lnTo>
                <a:lnTo>
                  <a:pt x="1083" y="299845"/>
                </a:lnTo>
                <a:lnTo>
                  <a:pt x="9497" y="248126"/>
                </a:lnTo>
                <a:lnTo>
                  <a:pt x="25679" y="199471"/>
                </a:lnTo>
                <a:lnTo>
                  <a:pt x="48958" y="154552"/>
                </a:lnTo>
                <a:lnTo>
                  <a:pt x="78660" y="114040"/>
                </a:lnTo>
                <a:lnTo>
                  <a:pt x="114113" y="78606"/>
                </a:lnTo>
                <a:lnTo>
                  <a:pt x="154643" y="48922"/>
                </a:lnTo>
                <a:lnTo>
                  <a:pt x="199578" y="25659"/>
                </a:lnTo>
                <a:lnTo>
                  <a:pt x="248245" y="9489"/>
                </a:lnTo>
                <a:lnTo>
                  <a:pt x="299971" y="1082"/>
                </a:lnTo>
                <a:lnTo>
                  <a:pt x="326770" y="0"/>
                </a:lnTo>
                <a:close/>
              </a:path>
            </a:pathLst>
          </a:custGeom>
          <a:ln w="25400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5716" y="3440429"/>
            <a:ext cx="2429510" cy="1061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35890" indent="-180340">
              <a:lnSpc>
                <a:spcPct val="100000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pirat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resista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 upon 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piration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8"/>
              </a:spcBef>
              <a:buClr>
                <a:srgbClr val="5F497A"/>
              </a:buClr>
              <a:buFont typeface="Arial"/>
              <a:buChar char="•"/>
            </a:pPr>
            <a:endParaRPr sz="550"/>
          </a:p>
          <a:p>
            <a:pPr marL="192405" marR="12700" indent="-180340">
              <a:lnSpc>
                <a:spcPct val="100099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ing: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crea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infus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uids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0842" y="6187846"/>
            <a:ext cx="24955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2.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80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ail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6" y="1776348"/>
            <a:ext cx="2306955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WH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5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65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9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FIND: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942" y="2871632"/>
            <a:ext cx="2663825" cy="1356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4099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one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-w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va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us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no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wit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hd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fl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5200A3"/>
              </a:buClr>
              <a:buFont typeface="Arial"/>
              <a:buChar char="•"/>
            </a:pPr>
            <a:endParaRPr sz="550"/>
          </a:p>
          <a:p>
            <a:pPr marL="192405" marR="168910" indent="-180340">
              <a:lnSpc>
                <a:spcPct val="1044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eve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sa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equ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yz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esent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9750" y="3397250"/>
            <a:ext cx="1700276" cy="2260600"/>
          </a:xfrm>
          <a:custGeom>
            <a:avLst/>
            <a:gdLst/>
            <a:ahLst/>
            <a:cxnLst/>
            <a:rect l="l" t="t" r="r" b="b"/>
            <a:pathLst>
              <a:path w="1700276" h="2260600">
                <a:moveTo>
                  <a:pt x="1700276" y="0"/>
                </a:moveTo>
                <a:lnTo>
                  <a:pt x="283337" y="0"/>
                </a:lnTo>
                <a:lnTo>
                  <a:pt x="260101" y="939"/>
                </a:lnTo>
                <a:lnTo>
                  <a:pt x="215253" y="8235"/>
                </a:lnTo>
                <a:lnTo>
                  <a:pt x="173057" y="22268"/>
                </a:lnTo>
                <a:lnTo>
                  <a:pt x="134095" y="42454"/>
                </a:lnTo>
                <a:lnTo>
                  <a:pt x="98951" y="68210"/>
                </a:lnTo>
                <a:lnTo>
                  <a:pt x="68210" y="98951"/>
                </a:lnTo>
                <a:lnTo>
                  <a:pt x="42454" y="134095"/>
                </a:lnTo>
                <a:lnTo>
                  <a:pt x="22268" y="173057"/>
                </a:lnTo>
                <a:lnTo>
                  <a:pt x="8235" y="215253"/>
                </a:lnTo>
                <a:lnTo>
                  <a:pt x="939" y="260101"/>
                </a:lnTo>
                <a:lnTo>
                  <a:pt x="0" y="283337"/>
                </a:lnTo>
                <a:lnTo>
                  <a:pt x="0" y="2260600"/>
                </a:lnTo>
                <a:lnTo>
                  <a:pt x="1416812" y="2260600"/>
                </a:lnTo>
                <a:lnTo>
                  <a:pt x="1440065" y="2259660"/>
                </a:lnTo>
                <a:lnTo>
                  <a:pt x="1484944" y="2252364"/>
                </a:lnTo>
                <a:lnTo>
                  <a:pt x="1527165" y="2238331"/>
                </a:lnTo>
                <a:lnTo>
                  <a:pt x="1566145" y="2218145"/>
                </a:lnTo>
                <a:lnTo>
                  <a:pt x="1601302" y="2192389"/>
                </a:lnTo>
                <a:lnTo>
                  <a:pt x="1632053" y="2161648"/>
                </a:lnTo>
                <a:lnTo>
                  <a:pt x="1657815" y="2126504"/>
                </a:lnTo>
                <a:lnTo>
                  <a:pt x="1678005" y="2087542"/>
                </a:lnTo>
                <a:lnTo>
                  <a:pt x="1692039" y="2045346"/>
                </a:lnTo>
                <a:lnTo>
                  <a:pt x="1699336" y="2000498"/>
                </a:lnTo>
                <a:lnTo>
                  <a:pt x="1700276" y="1977263"/>
                </a:lnTo>
                <a:lnTo>
                  <a:pt x="1700276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9750" y="3397250"/>
            <a:ext cx="1700276" cy="2260600"/>
          </a:xfrm>
          <a:custGeom>
            <a:avLst/>
            <a:gdLst/>
            <a:ahLst/>
            <a:cxnLst/>
            <a:rect l="l" t="t" r="r" b="b"/>
            <a:pathLst>
              <a:path w="1700276" h="2260600">
                <a:moveTo>
                  <a:pt x="283337" y="0"/>
                </a:moveTo>
                <a:lnTo>
                  <a:pt x="1700276" y="0"/>
                </a:lnTo>
                <a:lnTo>
                  <a:pt x="1700276" y="1977263"/>
                </a:lnTo>
                <a:lnTo>
                  <a:pt x="1696566" y="2023217"/>
                </a:lnTo>
                <a:lnTo>
                  <a:pt x="1685828" y="2066812"/>
                </a:lnTo>
                <a:lnTo>
                  <a:pt x="1668643" y="2107464"/>
                </a:lnTo>
                <a:lnTo>
                  <a:pt x="1645594" y="2144590"/>
                </a:lnTo>
                <a:lnTo>
                  <a:pt x="1617265" y="2177605"/>
                </a:lnTo>
                <a:lnTo>
                  <a:pt x="1584238" y="2205927"/>
                </a:lnTo>
                <a:lnTo>
                  <a:pt x="1547096" y="2228970"/>
                </a:lnTo>
                <a:lnTo>
                  <a:pt x="1506423" y="2246153"/>
                </a:lnTo>
                <a:lnTo>
                  <a:pt x="1462800" y="2256891"/>
                </a:lnTo>
                <a:lnTo>
                  <a:pt x="1416812" y="2260600"/>
                </a:lnTo>
                <a:lnTo>
                  <a:pt x="0" y="2260600"/>
                </a:lnTo>
                <a:lnTo>
                  <a:pt x="0" y="283337"/>
                </a:lnTo>
                <a:lnTo>
                  <a:pt x="939" y="260101"/>
                </a:lnTo>
                <a:lnTo>
                  <a:pt x="8235" y="215253"/>
                </a:lnTo>
                <a:lnTo>
                  <a:pt x="22268" y="173057"/>
                </a:lnTo>
                <a:lnTo>
                  <a:pt x="42454" y="134095"/>
                </a:lnTo>
                <a:lnTo>
                  <a:pt x="68210" y="98951"/>
                </a:lnTo>
                <a:lnTo>
                  <a:pt x="98951" y="68210"/>
                </a:lnTo>
                <a:lnTo>
                  <a:pt x="134095" y="42454"/>
                </a:lnTo>
                <a:lnTo>
                  <a:pt x="173057" y="22268"/>
                </a:lnTo>
                <a:lnTo>
                  <a:pt x="215253" y="8235"/>
                </a:lnTo>
                <a:lnTo>
                  <a:pt x="260101" y="939"/>
                </a:lnTo>
                <a:lnTo>
                  <a:pt x="283337" y="0"/>
                </a:lnTo>
                <a:close/>
              </a:path>
            </a:pathLst>
          </a:custGeom>
          <a:ln w="25400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1396" y="1412747"/>
            <a:ext cx="1798320" cy="1816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5828" y="1566925"/>
            <a:ext cx="1489710" cy="1508378"/>
          </a:xfrm>
          <a:custGeom>
            <a:avLst/>
            <a:gdLst/>
            <a:ahLst/>
            <a:cxnLst/>
            <a:rect l="l" t="t" r="r" b="b"/>
            <a:pathLst>
              <a:path w="1489710" h="1508378">
                <a:moveTo>
                  <a:pt x="0" y="1508378"/>
                </a:moveTo>
                <a:lnTo>
                  <a:pt x="1489710" y="1508378"/>
                </a:lnTo>
                <a:lnTo>
                  <a:pt x="1489710" y="0"/>
                </a:lnTo>
                <a:lnTo>
                  <a:pt x="0" y="0"/>
                </a:lnTo>
                <a:lnTo>
                  <a:pt x="0" y="1508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828" y="1566925"/>
            <a:ext cx="1489710" cy="1508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1378" y="1522475"/>
            <a:ext cx="1578610" cy="1597278"/>
          </a:xfrm>
          <a:custGeom>
            <a:avLst/>
            <a:gdLst/>
            <a:ahLst/>
            <a:cxnLst/>
            <a:rect l="l" t="t" r="r" b="b"/>
            <a:pathLst>
              <a:path w="1578610" h="1597278">
                <a:moveTo>
                  <a:pt x="0" y="1597278"/>
                </a:moveTo>
                <a:lnTo>
                  <a:pt x="1578610" y="1597278"/>
                </a:lnTo>
                <a:lnTo>
                  <a:pt x="1578610" y="0"/>
                </a:lnTo>
                <a:lnTo>
                  <a:pt x="0" y="0"/>
                </a:lnTo>
                <a:lnTo>
                  <a:pt x="0" y="1597278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4403" y="3551935"/>
            <a:ext cx="1196340" cy="1974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Calibri"/>
                <a:cs typeface="Calibri"/>
              </a:rPr>
              <a:t>As</a:t>
            </a:r>
            <a:r>
              <a:rPr sz="1600" b="1" spc="-20" dirty="0" smtClean="0">
                <a:solidFill>
                  <a:srgbClr val="5F497A"/>
                </a:solidFill>
                <a:latin typeface="Calibri"/>
                <a:cs typeface="Calibri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Calibri"/>
                <a:cs typeface="Calibri"/>
              </a:rPr>
              <a:t>i</a:t>
            </a:r>
            <a:r>
              <a:rPr sz="1600" b="1" spc="-50" dirty="0" smtClean="0">
                <a:solidFill>
                  <a:srgbClr val="5F497A"/>
                </a:solidFill>
                <a:latin typeface="Calibri"/>
                <a:cs typeface="Calibri"/>
              </a:rPr>
              <a:t>r</a:t>
            </a:r>
            <a:r>
              <a:rPr sz="1600" b="1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Calibri"/>
                <a:cs typeface="Calibri"/>
              </a:rPr>
              <a:t>tio</a:t>
            </a:r>
            <a:r>
              <a:rPr sz="1600" b="1" spc="-10" dirty="0" smtClean="0">
                <a:solidFill>
                  <a:srgbClr val="5F497A"/>
                </a:solidFill>
                <a:latin typeface="Calibri"/>
                <a:cs typeface="Calibri"/>
              </a:rPr>
              <a:t>n:</a:t>
            </a:r>
            <a:r>
              <a:rPr sz="1600" b="1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the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spc="0" dirty="0" smtClean="0">
                <a:solidFill>
                  <a:srgbClr val="5F497A"/>
                </a:solidFill>
                <a:latin typeface="Calibri"/>
                <a:cs typeface="Calibri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Calibri"/>
                <a:cs typeface="Calibri"/>
              </a:rPr>
              <a:t>g</a:t>
            </a:r>
            <a:r>
              <a:rPr sz="1600" spc="-25" dirty="0" smtClean="0">
                <a:solidFill>
                  <a:srgbClr val="5F497A"/>
                </a:solidFill>
                <a:latin typeface="Calibri"/>
                <a:cs typeface="Calibri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ts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45" dirty="0" smtClean="0">
                <a:solidFill>
                  <a:srgbClr val="5F497A"/>
                </a:solidFill>
                <a:latin typeface="Calibri"/>
                <a:cs typeface="Calibri"/>
              </a:rPr>
              <a:t>“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suc</a:t>
            </a:r>
            <a:r>
              <a:rPr sz="1600" spc="-70" dirty="0" smtClean="0">
                <a:solidFill>
                  <a:srgbClr val="5F497A"/>
                </a:solidFill>
                <a:latin typeface="Calibri"/>
                <a:cs typeface="Calibri"/>
              </a:rPr>
              <a:t>k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ed bac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k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” </a:t>
            </a:r>
            <a:r>
              <a:rPr sz="1600" spc="-25" dirty="0" smtClean="0">
                <a:solidFill>
                  <a:srgbClr val="5F497A"/>
                </a:solidFill>
                <a:latin typeface="Calibri"/>
                <a:cs typeface="Calibri"/>
              </a:rPr>
              <a:t>ov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er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the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opening when</a:t>
            </a:r>
            <a:r>
              <a:rPr sz="1600" spc="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b</a:t>
            </a:r>
            <a:r>
              <a:rPr sz="1600" spc="0" dirty="0" smtClean="0">
                <a:solidFill>
                  <a:srgbClr val="5F497A"/>
                </a:solidFill>
                <a:latin typeface="Calibri"/>
                <a:cs typeface="Calibri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ood aspi</a:t>
            </a:r>
            <a:r>
              <a:rPr sz="1600" spc="-55" dirty="0" smtClean="0">
                <a:solidFill>
                  <a:srgbClr val="5F497A"/>
                </a:solidFill>
                <a:latin typeface="Calibri"/>
                <a:cs typeface="Calibri"/>
              </a:rPr>
              <a:t>r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tion</a:t>
            </a:r>
            <a:r>
              <a:rPr sz="1600" spc="-1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is 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spc="-30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</a:t>
            </a:r>
            <a:r>
              <a:rPr sz="1600" spc="-25" dirty="0" smtClean="0">
                <a:solidFill>
                  <a:srgbClr val="5F497A"/>
                </a:solidFill>
                <a:latin typeface="Calibri"/>
                <a:cs typeface="Calibri"/>
              </a:rPr>
              <a:t>mp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ed</a:t>
            </a:r>
            <a:r>
              <a:rPr sz="1575" spc="7" baseline="26455" dirty="0" smtClean="0">
                <a:solidFill>
                  <a:srgbClr val="5F497A"/>
                </a:solidFill>
                <a:latin typeface="Calibri"/>
                <a:cs typeface="Calibri"/>
              </a:rPr>
              <a:t>1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11976" y="4373626"/>
            <a:ext cx="1700149" cy="1746186"/>
          </a:xfrm>
          <a:custGeom>
            <a:avLst/>
            <a:gdLst/>
            <a:ahLst/>
            <a:cxnLst/>
            <a:rect l="l" t="t" r="r" b="b"/>
            <a:pathLst>
              <a:path w="1700149" h="1746186">
                <a:moveTo>
                  <a:pt x="1700149" y="0"/>
                </a:moveTo>
                <a:lnTo>
                  <a:pt x="283337" y="0"/>
                </a:lnTo>
                <a:lnTo>
                  <a:pt x="260084" y="938"/>
                </a:lnTo>
                <a:lnTo>
                  <a:pt x="215212" y="8228"/>
                </a:lnTo>
                <a:lnTo>
                  <a:pt x="173003" y="22250"/>
                </a:lnTo>
                <a:lnTo>
                  <a:pt x="134039" y="42424"/>
                </a:lnTo>
                <a:lnTo>
                  <a:pt x="98900" y="68168"/>
                </a:lnTo>
                <a:lnTo>
                  <a:pt x="68168" y="98900"/>
                </a:lnTo>
                <a:lnTo>
                  <a:pt x="42424" y="134039"/>
                </a:lnTo>
                <a:lnTo>
                  <a:pt x="22250" y="173003"/>
                </a:lnTo>
                <a:lnTo>
                  <a:pt x="8228" y="215212"/>
                </a:lnTo>
                <a:lnTo>
                  <a:pt x="938" y="260084"/>
                </a:lnTo>
                <a:lnTo>
                  <a:pt x="0" y="283337"/>
                </a:lnTo>
                <a:lnTo>
                  <a:pt x="0" y="1746186"/>
                </a:lnTo>
                <a:lnTo>
                  <a:pt x="1416812" y="1746186"/>
                </a:lnTo>
                <a:lnTo>
                  <a:pt x="1440047" y="1745247"/>
                </a:lnTo>
                <a:lnTo>
                  <a:pt x="1484895" y="1737950"/>
                </a:lnTo>
                <a:lnTo>
                  <a:pt x="1527091" y="1723917"/>
                </a:lnTo>
                <a:lnTo>
                  <a:pt x="1566053" y="1703730"/>
                </a:lnTo>
                <a:lnTo>
                  <a:pt x="1601197" y="1677972"/>
                </a:lnTo>
                <a:lnTo>
                  <a:pt x="1631938" y="1647228"/>
                </a:lnTo>
                <a:lnTo>
                  <a:pt x="1657694" y="1612080"/>
                </a:lnTo>
                <a:lnTo>
                  <a:pt x="1677880" y="1573113"/>
                </a:lnTo>
                <a:lnTo>
                  <a:pt x="1691913" y="1530909"/>
                </a:lnTo>
                <a:lnTo>
                  <a:pt x="1699209" y="1486052"/>
                </a:lnTo>
                <a:lnTo>
                  <a:pt x="1700149" y="1462811"/>
                </a:lnTo>
                <a:lnTo>
                  <a:pt x="1700149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1976" y="4373626"/>
            <a:ext cx="1700149" cy="1746186"/>
          </a:xfrm>
          <a:custGeom>
            <a:avLst/>
            <a:gdLst/>
            <a:ahLst/>
            <a:cxnLst/>
            <a:rect l="l" t="t" r="r" b="b"/>
            <a:pathLst>
              <a:path w="1700149" h="1746186">
                <a:moveTo>
                  <a:pt x="283337" y="0"/>
                </a:moveTo>
                <a:lnTo>
                  <a:pt x="1700149" y="0"/>
                </a:lnTo>
                <a:lnTo>
                  <a:pt x="1700149" y="1462811"/>
                </a:lnTo>
                <a:lnTo>
                  <a:pt x="1696440" y="1508775"/>
                </a:lnTo>
                <a:lnTo>
                  <a:pt x="1685702" y="1552379"/>
                </a:lnTo>
                <a:lnTo>
                  <a:pt x="1668519" y="1593037"/>
                </a:lnTo>
                <a:lnTo>
                  <a:pt x="1645476" y="1630168"/>
                </a:lnTo>
                <a:lnTo>
                  <a:pt x="1617154" y="1663187"/>
                </a:lnTo>
                <a:lnTo>
                  <a:pt x="1584139" y="1691511"/>
                </a:lnTo>
                <a:lnTo>
                  <a:pt x="1547013" y="1714556"/>
                </a:lnTo>
                <a:lnTo>
                  <a:pt x="1506361" y="1731739"/>
                </a:lnTo>
                <a:lnTo>
                  <a:pt x="1462766" y="1742477"/>
                </a:lnTo>
                <a:lnTo>
                  <a:pt x="1416812" y="1746186"/>
                </a:lnTo>
                <a:lnTo>
                  <a:pt x="0" y="1746186"/>
                </a:lnTo>
                <a:lnTo>
                  <a:pt x="0" y="283337"/>
                </a:lnTo>
                <a:lnTo>
                  <a:pt x="938" y="260084"/>
                </a:lnTo>
                <a:lnTo>
                  <a:pt x="8228" y="215212"/>
                </a:lnTo>
                <a:lnTo>
                  <a:pt x="22250" y="173003"/>
                </a:lnTo>
                <a:lnTo>
                  <a:pt x="42424" y="134039"/>
                </a:lnTo>
                <a:lnTo>
                  <a:pt x="68168" y="98900"/>
                </a:lnTo>
                <a:lnTo>
                  <a:pt x="98900" y="68168"/>
                </a:lnTo>
                <a:lnTo>
                  <a:pt x="134039" y="42424"/>
                </a:lnTo>
                <a:lnTo>
                  <a:pt x="173003" y="22250"/>
                </a:lnTo>
                <a:lnTo>
                  <a:pt x="215212" y="8228"/>
                </a:lnTo>
                <a:lnTo>
                  <a:pt x="260084" y="938"/>
                </a:lnTo>
                <a:lnTo>
                  <a:pt x="283337" y="0"/>
                </a:lnTo>
                <a:close/>
              </a:path>
            </a:pathLst>
          </a:custGeom>
          <a:ln w="25399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57009" y="4537709"/>
            <a:ext cx="95567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Flushin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g: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6842" y="4780026"/>
            <a:ext cx="1190625" cy="25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tail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ets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6842" y="5023866"/>
            <a:ext cx="920750" cy="985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ide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by the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osi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ive pre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sure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infusin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87084" y="2388107"/>
            <a:ext cx="1763267" cy="1818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1134" y="2543175"/>
            <a:ext cx="1454403" cy="1508633"/>
          </a:xfrm>
          <a:custGeom>
            <a:avLst/>
            <a:gdLst/>
            <a:ahLst/>
            <a:cxnLst/>
            <a:rect l="l" t="t" r="r" b="b"/>
            <a:pathLst>
              <a:path w="1454403" h="1508632">
                <a:moveTo>
                  <a:pt x="0" y="1508633"/>
                </a:moveTo>
                <a:lnTo>
                  <a:pt x="1454403" y="1508633"/>
                </a:lnTo>
                <a:lnTo>
                  <a:pt x="1454403" y="0"/>
                </a:lnTo>
                <a:lnTo>
                  <a:pt x="0" y="0"/>
                </a:lnTo>
                <a:lnTo>
                  <a:pt x="0" y="150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1134" y="2543175"/>
            <a:ext cx="1454403" cy="1508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6684" y="2498725"/>
            <a:ext cx="1543304" cy="1597533"/>
          </a:xfrm>
          <a:custGeom>
            <a:avLst/>
            <a:gdLst/>
            <a:ahLst/>
            <a:cxnLst/>
            <a:rect l="l" t="t" r="r" b="b"/>
            <a:pathLst>
              <a:path w="1543303" h="1597532">
                <a:moveTo>
                  <a:pt x="0" y="1597533"/>
                </a:moveTo>
                <a:lnTo>
                  <a:pt x="1543304" y="1597533"/>
                </a:lnTo>
                <a:lnTo>
                  <a:pt x="1543304" y="0"/>
                </a:lnTo>
                <a:lnTo>
                  <a:pt x="0" y="0"/>
                </a:lnTo>
                <a:lnTo>
                  <a:pt x="0" y="1597533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8146" y="2883408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5569" y="6171996"/>
            <a:ext cx="5111115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	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leme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	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OQI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9925" y="3864864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909954"/>
            <a:ext cx="7392034" cy="1040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Line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Re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v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ersal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36195">
              <a:lnSpc>
                <a:spcPct val="100000"/>
              </a:lnSpc>
            </a:pP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THE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NEED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4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LINE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RE</a:t>
            </a:r>
            <a:r>
              <a:rPr sz="22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ERSE </a:t>
            </a:r>
            <a:r>
              <a:rPr sz="22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200" b="1" spc="-19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2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BE</a:t>
            </a:r>
            <a:r>
              <a:rPr sz="2200" b="1" spc="-7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200" b="1" spc="-6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SIG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 OF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DYSF</a:t>
            </a:r>
            <a:r>
              <a:rPr sz="22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2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TIO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175" b="1" spc="0" baseline="24904" dirty="0" smtClean="0">
                <a:solidFill>
                  <a:srgbClr val="8063A1"/>
                </a:solidFill>
                <a:latin typeface="Arial Narrow"/>
                <a:cs typeface="Arial Narrow"/>
              </a:rPr>
              <a:t>1,2</a:t>
            </a:r>
            <a:endParaRPr sz="2175" baseline="24904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9716" y="2452116"/>
            <a:ext cx="1473708" cy="266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2607182"/>
            <a:ext cx="1165225" cy="2358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9951" y="2562732"/>
            <a:ext cx="1254125" cy="2447544"/>
          </a:xfrm>
          <a:custGeom>
            <a:avLst/>
            <a:gdLst/>
            <a:ahLst/>
            <a:cxnLst/>
            <a:rect l="l" t="t" r="r" b="b"/>
            <a:pathLst>
              <a:path w="1254125" h="2447544">
                <a:moveTo>
                  <a:pt x="0" y="2447544"/>
                </a:moveTo>
                <a:lnTo>
                  <a:pt x="1254125" y="2447544"/>
                </a:lnTo>
                <a:lnTo>
                  <a:pt x="1254125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5459" y="2403348"/>
            <a:ext cx="1481328" cy="2647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9510" y="2558414"/>
            <a:ext cx="1172451" cy="2337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5060" y="2513964"/>
            <a:ext cx="1261351" cy="2426335"/>
          </a:xfrm>
          <a:custGeom>
            <a:avLst/>
            <a:gdLst/>
            <a:ahLst/>
            <a:cxnLst/>
            <a:rect l="l" t="t" r="r" b="b"/>
            <a:pathLst>
              <a:path w="1261351" h="2426335">
                <a:moveTo>
                  <a:pt x="0" y="2426335"/>
                </a:moveTo>
                <a:lnTo>
                  <a:pt x="1261351" y="2426335"/>
                </a:lnTo>
                <a:lnTo>
                  <a:pt x="1261351" y="0"/>
                </a:lnTo>
                <a:lnTo>
                  <a:pt x="0" y="0"/>
                </a:lnTo>
                <a:lnTo>
                  <a:pt x="0" y="2426335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99842" y="2366645"/>
            <a:ext cx="589915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teri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4270" y="6170472"/>
            <a:ext cx="474027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Guidelines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esely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TM.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Today.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Jun;6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-2.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7086" y="2580004"/>
            <a:ext cx="495934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4165" y="2366645"/>
            <a:ext cx="579755" cy="448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340" marR="12700" indent="-41275">
              <a:lnSpc>
                <a:spcPct val="100000"/>
              </a:lnSpc>
            </a:pPr>
            <a:r>
              <a:rPr sz="1400" b="1" dirty="0" smtClean="0">
                <a:solidFill>
                  <a:srgbClr val="00A8E7"/>
                </a:solidFill>
                <a:latin typeface="Calibri"/>
                <a:cs typeface="Calibri"/>
              </a:rPr>
              <a:t>Venous 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0226" y="3249929"/>
            <a:ext cx="848994" cy="517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00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Normal Position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6626" y="4792853"/>
            <a:ext cx="6811645" cy="1063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2270">
              <a:lnSpc>
                <a:spcPct val="100000"/>
              </a:lnSpc>
            </a:pP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loo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35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35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35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hin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350">
              <a:latin typeface="Arial Narrow"/>
              <a:cs typeface="Arial Narrow"/>
            </a:endParaRPr>
          </a:p>
          <a:p>
            <a:pPr marL="1652270">
              <a:lnSpc>
                <a:spcPct val="100000"/>
              </a:lnSpc>
            </a:pP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35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ien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endParaRPr sz="135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96"/>
              </a:spcBef>
            </a:pPr>
            <a:endParaRPr sz="1000"/>
          </a:p>
          <a:p>
            <a:pPr marL="547370" marR="12700" indent="-535305">
              <a:lnSpc>
                <a:spcPct val="100000"/>
              </a:lnSpc>
            </a:pPr>
            <a:r>
              <a:rPr sz="1650" b="1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650" b="1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recirc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50" b="1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occurs</a:t>
            </a:r>
            <a:r>
              <a:rPr sz="165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when</a:t>
            </a:r>
            <a:r>
              <a:rPr sz="165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alyzed</a:t>
            </a:r>
            <a:r>
              <a:rPr sz="165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ood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exit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650" b="1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outflow</a:t>
            </a:r>
            <a:r>
              <a:rPr sz="165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umen</a:t>
            </a:r>
            <a:r>
              <a:rPr sz="165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rect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e-enters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nfl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650" b="1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umen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thereby</a:t>
            </a:r>
            <a:r>
              <a:rPr sz="1650" b="1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bypass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650" b="1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syste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50" b="1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ci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cu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50" b="1" spc="0" baseline="25252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650" baseline="25252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5047" y="3800347"/>
            <a:ext cx="1392555" cy="422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loo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35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lea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35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ien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endParaRPr sz="1350">
              <a:latin typeface="Arial Narrow"/>
              <a:cs typeface="Arial Narrow"/>
            </a:endParaRPr>
          </a:p>
          <a:p>
            <a:pPr marL="384175">
              <a:lnSpc>
                <a:spcPct val="100000"/>
              </a:lnSpc>
            </a:pP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dial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ys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35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hin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4997" y="2312670"/>
            <a:ext cx="589915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teri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2241" y="2526029"/>
            <a:ext cx="495934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7745" y="2309621"/>
            <a:ext cx="58039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8E7"/>
                </a:solidFill>
                <a:latin typeface="Calibri"/>
                <a:cs typeface="Calibri"/>
              </a:rPr>
              <a:t>Venous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8893" y="2522982"/>
            <a:ext cx="495934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8E7"/>
                </a:solidFill>
                <a:latin typeface="Calibri"/>
                <a:cs typeface="Calibri"/>
              </a:rPr>
              <a:t>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34" y="3197605"/>
            <a:ext cx="964565" cy="56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Lines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02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Reve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sed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Line</a:t>
            </a:r>
            <a:r>
              <a:rPr sz="4000" spc="-5" dirty="0" smtClean="0">
                <a:solidFill>
                  <a:srgbClr val="3A006F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Rever</a:t>
            </a:r>
            <a:r>
              <a:rPr sz="4000" spc="-10" dirty="0" smtClean="0">
                <a:solidFill>
                  <a:srgbClr val="3A006F"/>
                </a:solidFill>
                <a:latin typeface="Arial Narrow"/>
                <a:cs typeface="Arial Narrow"/>
              </a:rPr>
              <a:t>s</a:t>
            </a:r>
            <a:r>
              <a:rPr sz="4000" spc="-15" dirty="0" smtClean="0">
                <a:solidFill>
                  <a:srgbClr val="3A006F"/>
                </a:solidFill>
                <a:latin typeface="Arial Narrow"/>
                <a:cs typeface="Arial Narrow"/>
              </a:rPr>
              <a:t>al</a:t>
            </a:r>
            <a:r>
              <a:rPr sz="4000" spc="-25" dirty="0" smtClean="0">
                <a:solidFill>
                  <a:srgbClr val="3A006F"/>
                </a:solidFill>
                <a:latin typeface="Arial Narrow"/>
                <a:cs typeface="Arial Narrow"/>
              </a:rPr>
              <a:t> May</a:t>
            </a:r>
            <a:r>
              <a:rPr sz="4000" spc="-5" dirty="0" smtClean="0">
                <a:solidFill>
                  <a:srgbClr val="3A006F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Compromise</a:t>
            </a:r>
            <a:r>
              <a:rPr sz="4000" spc="10" dirty="0" smtClean="0">
                <a:solidFill>
                  <a:srgbClr val="3A006F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3A006F"/>
                </a:solidFill>
                <a:latin typeface="Arial Narrow"/>
                <a:cs typeface="Arial Narrow"/>
              </a:rPr>
              <a:t>HD</a:t>
            </a:r>
            <a:endParaRPr sz="400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Adequa</a:t>
            </a:r>
            <a:r>
              <a:rPr sz="4000" spc="-15" dirty="0" smtClean="0">
                <a:solidFill>
                  <a:srgbClr val="3A006F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y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4270" y="6154623"/>
            <a:ext cx="4740275" cy="46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annu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N,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IO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J. 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;52(2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:15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esely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TM.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Today.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Jun;6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-2.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Guidelines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316" y="2172334"/>
            <a:ext cx="7392034" cy="234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79166"/>
              <a:buFont typeface="Arial"/>
              <a:buChar char="•"/>
              <a:tabLst>
                <a:tab pos="192405" algn="l"/>
              </a:tabLst>
            </a:pPr>
            <a:r>
              <a:rPr sz="2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ula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&gt;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10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urre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ien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</a:t>
            </a:r>
            <a:r>
              <a:rPr sz="2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line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2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pare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line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raigh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15" baseline="2430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2400" baseline="24305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9166"/>
              <a:buFont typeface="Arial"/>
              <a:buChar char="•"/>
              <a:tabLst>
                <a:tab pos="192405" algn="l"/>
              </a:tabLst>
            </a:pP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114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HD</a:t>
            </a:r>
            <a:r>
              <a:rPr sz="2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2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recircu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ati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rate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&gt;10% redu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</a:t>
            </a:r>
            <a:r>
              <a:rPr sz="2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fective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ess</a:t>
            </a:r>
            <a:endParaRPr sz="24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</a:pPr>
            <a:r>
              <a:rPr sz="2400" dirty="0" smtClean="0">
                <a:solidFill>
                  <a:srgbClr val="5F497A"/>
                </a:solidFill>
                <a:latin typeface="Arial Narrow"/>
                <a:cs typeface="Arial Narrow"/>
              </a:rPr>
              <a:t>(adeq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acy)</a:t>
            </a:r>
            <a:r>
              <a:rPr sz="2400" spc="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 hemod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ysis</a:t>
            </a:r>
            <a:r>
              <a:rPr sz="2400" spc="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eatmen</a:t>
            </a:r>
            <a:r>
              <a:rPr sz="2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15" baseline="2430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2400" baseline="24305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9166"/>
              <a:buFont typeface="Arial"/>
              <a:buChar char="•"/>
              <a:tabLst>
                <a:tab pos="192405" algn="l"/>
              </a:tabLst>
            </a:pP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Lin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hou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onl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poraril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un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roble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2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2400">
              <a:latin typeface="Arial Narrow"/>
              <a:cs typeface="Arial Narrow"/>
            </a:endParaRPr>
          </a:p>
          <a:p>
            <a:pPr marL="192405">
              <a:lnSpc>
                <a:spcPts val="2845"/>
              </a:lnSpc>
            </a:pP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de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ini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rr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15" baseline="2430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2400" baseline="24305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3.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Mural</a:t>
            </a:r>
            <a:r>
              <a:rPr sz="4000" spc="-4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Thrombus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875" y="2708275"/>
            <a:ext cx="2792349" cy="1970151"/>
          </a:xfrm>
          <a:custGeom>
            <a:avLst/>
            <a:gdLst/>
            <a:ahLst/>
            <a:cxnLst/>
            <a:rect l="l" t="t" r="r" b="b"/>
            <a:pathLst>
              <a:path w="2792349" h="1970151">
                <a:moveTo>
                  <a:pt x="2792349" y="0"/>
                </a:moveTo>
                <a:lnTo>
                  <a:pt x="328294" y="0"/>
                </a:lnTo>
                <a:lnTo>
                  <a:pt x="301363" y="1088"/>
                </a:lnTo>
                <a:lnTo>
                  <a:pt x="249387" y="9545"/>
                </a:lnTo>
                <a:lnTo>
                  <a:pt x="200489" y="25810"/>
                </a:lnTo>
                <a:lnTo>
                  <a:pt x="155343" y="49206"/>
                </a:lnTo>
                <a:lnTo>
                  <a:pt x="114626" y="79054"/>
                </a:lnTo>
                <a:lnTo>
                  <a:pt x="79011" y="114678"/>
                </a:lnTo>
                <a:lnTo>
                  <a:pt x="49175" y="155400"/>
                </a:lnTo>
                <a:lnTo>
                  <a:pt x="25792" y="200542"/>
                </a:lnTo>
                <a:lnTo>
                  <a:pt x="9538" y="249429"/>
                </a:lnTo>
                <a:lnTo>
                  <a:pt x="1087" y="301380"/>
                </a:lnTo>
                <a:lnTo>
                  <a:pt x="0" y="328295"/>
                </a:lnTo>
                <a:lnTo>
                  <a:pt x="0" y="1970151"/>
                </a:lnTo>
                <a:lnTo>
                  <a:pt x="2464054" y="1970151"/>
                </a:lnTo>
                <a:lnTo>
                  <a:pt x="2490968" y="1969062"/>
                </a:lnTo>
                <a:lnTo>
                  <a:pt x="2542919" y="1960604"/>
                </a:lnTo>
                <a:lnTo>
                  <a:pt x="2591806" y="1944338"/>
                </a:lnTo>
                <a:lnTo>
                  <a:pt x="2636948" y="1920939"/>
                </a:lnTo>
                <a:lnTo>
                  <a:pt x="2677670" y="1891085"/>
                </a:lnTo>
                <a:lnTo>
                  <a:pt x="2713294" y="1855451"/>
                </a:lnTo>
                <a:lnTo>
                  <a:pt x="2743142" y="1814715"/>
                </a:lnTo>
                <a:lnTo>
                  <a:pt x="2766538" y="1769554"/>
                </a:lnTo>
                <a:lnTo>
                  <a:pt x="2782803" y="1720644"/>
                </a:lnTo>
                <a:lnTo>
                  <a:pt x="2791260" y="1668661"/>
                </a:lnTo>
                <a:lnTo>
                  <a:pt x="2792349" y="1641729"/>
                </a:lnTo>
                <a:lnTo>
                  <a:pt x="2792349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7875" y="2708275"/>
            <a:ext cx="2792349" cy="1970151"/>
          </a:xfrm>
          <a:custGeom>
            <a:avLst/>
            <a:gdLst/>
            <a:ahLst/>
            <a:cxnLst/>
            <a:rect l="l" t="t" r="r" b="b"/>
            <a:pathLst>
              <a:path w="2792349" h="1970151">
                <a:moveTo>
                  <a:pt x="328294" y="0"/>
                </a:moveTo>
                <a:lnTo>
                  <a:pt x="2792349" y="0"/>
                </a:lnTo>
                <a:lnTo>
                  <a:pt x="2792349" y="1641729"/>
                </a:lnTo>
                <a:lnTo>
                  <a:pt x="2788049" y="1694994"/>
                </a:lnTo>
                <a:lnTo>
                  <a:pt x="2775604" y="1745525"/>
                </a:lnTo>
                <a:lnTo>
                  <a:pt x="2755689" y="1792646"/>
                </a:lnTo>
                <a:lnTo>
                  <a:pt x="2728983" y="1835679"/>
                </a:lnTo>
                <a:lnTo>
                  <a:pt x="2696162" y="1873948"/>
                </a:lnTo>
                <a:lnTo>
                  <a:pt x="2657904" y="1906776"/>
                </a:lnTo>
                <a:lnTo>
                  <a:pt x="2614887" y="1933488"/>
                </a:lnTo>
                <a:lnTo>
                  <a:pt x="2567788" y="1953405"/>
                </a:lnTo>
                <a:lnTo>
                  <a:pt x="2517284" y="1965851"/>
                </a:lnTo>
                <a:lnTo>
                  <a:pt x="2464054" y="1970151"/>
                </a:lnTo>
                <a:lnTo>
                  <a:pt x="0" y="1970151"/>
                </a:lnTo>
                <a:lnTo>
                  <a:pt x="0" y="328295"/>
                </a:lnTo>
                <a:lnTo>
                  <a:pt x="1087" y="301380"/>
                </a:lnTo>
                <a:lnTo>
                  <a:pt x="9538" y="249429"/>
                </a:lnTo>
                <a:lnTo>
                  <a:pt x="25792" y="200542"/>
                </a:lnTo>
                <a:lnTo>
                  <a:pt x="49175" y="155400"/>
                </a:lnTo>
                <a:lnTo>
                  <a:pt x="79011" y="114678"/>
                </a:lnTo>
                <a:lnTo>
                  <a:pt x="114626" y="79054"/>
                </a:lnTo>
                <a:lnTo>
                  <a:pt x="155343" y="49206"/>
                </a:lnTo>
                <a:lnTo>
                  <a:pt x="200489" y="25810"/>
                </a:lnTo>
                <a:lnTo>
                  <a:pt x="249387" y="9545"/>
                </a:lnTo>
                <a:lnTo>
                  <a:pt x="301363" y="1088"/>
                </a:lnTo>
                <a:lnTo>
                  <a:pt x="328294" y="0"/>
                </a:lnTo>
                <a:close/>
              </a:path>
            </a:pathLst>
          </a:custGeom>
          <a:ln w="25399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791" y="2400300"/>
            <a:ext cx="3692652" cy="20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5715" y="2554097"/>
            <a:ext cx="3384422" cy="1723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265" y="2509647"/>
            <a:ext cx="3473322" cy="1811908"/>
          </a:xfrm>
          <a:custGeom>
            <a:avLst/>
            <a:gdLst/>
            <a:ahLst/>
            <a:cxnLst/>
            <a:rect l="l" t="t" r="r" b="b"/>
            <a:pathLst>
              <a:path w="3473323" h="1811908">
                <a:moveTo>
                  <a:pt x="0" y="1811908"/>
                </a:moveTo>
                <a:lnTo>
                  <a:pt x="3473322" y="1811908"/>
                </a:lnTo>
                <a:lnTo>
                  <a:pt x="3473322" y="0"/>
                </a:lnTo>
                <a:lnTo>
                  <a:pt x="0" y="0"/>
                </a:lnTo>
                <a:lnTo>
                  <a:pt x="0" y="1811908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1840" y="3986784"/>
            <a:ext cx="1798320" cy="1865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2988" y="4005071"/>
            <a:ext cx="1716024" cy="1783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2589" y="4115053"/>
            <a:ext cx="1495932" cy="1562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2589" y="4115053"/>
            <a:ext cx="1495932" cy="1562823"/>
          </a:xfrm>
          <a:custGeom>
            <a:avLst/>
            <a:gdLst/>
            <a:ahLst/>
            <a:cxnLst/>
            <a:rect l="l" t="t" r="r" b="b"/>
            <a:pathLst>
              <a:path w="1495932" h="1562823">
                <a:moveTo>
                  <a:pt x="0" y="781431"/>
                </a:moveTo>
                <a:lnTo>
                  <a:pt x="2478" y="717345"/>
                </a:lnTo>
                <a:lnTo>
                  <a:pt x="9786" y="654685"/>
                </a:lnTo>
                <a:lnTo>
                  <a:pt x="21731" y="593652"/>
                </a:lnTo>
                <a:lnTo>
                  <a:pt x="38121" y="534448"/>
                </a:lnTo>
                <a:lnTo>
                  <a:pt x="58763" y="477273"/>
                </a:lnTo>
                <a:lnTo>
                  <a:pt x="83465" y="422330"/>
                </a:lnTo>
                <a:lnTo>
                  <a:pt x="112035" y="369818"/>
                </a:lnTo>
                <a:lnTo>
                  <a:pt x="144280" y="319939"/>
                </a:lnTo>
                <a:lnTo>
                  <a:pt x="180008" y="272894"/>
                </a:lnTo>
                <a:lnTo>
                  <a:pt x="219027" y="228885"/>
                </a:lnTo>
                <a:lnTo>
                  <a:pt x="261144" y="188113"/>
                </a:lnTo>
                <a:lnTo>
                  <a:pt x="306168" y="150778"/>
                </a:lnTo>
                <a:lnTo>
                  <a:pt x="353906" y="117082"/>
                </a:lnTo>
                <a:lnTo>
                  <a:pt x="404165" y="87226"/>
                </a:lnTo>
                <a:lnTo>
                  <a:pt x="456753" y="61412"/>
                </a:lnTo>
                <a:lnTo>
                  <a:pt x="511478" y="39840"/>
                </a:lnTo>
                <a:lnTo>
                  <a:pt x="568148" y="22711"/>
                </a:lnTo>
                <a:lnTo>
                  <a:pt x="626570" y="10228"/>
                </a:lnTo>
                <a:lnTo>
                  <a:pt x="686553" y="2590"/>
                </a:lnTo>
                <a:lnTo>
                  <a:pt x="747902" y="0"/>
                </a:lnTo>
                <a:lnTo>
                  <a:pt x="809253" y="2590"/>
                </a:lnTo>
                <a:lnTo>
                  <a:pt x="869238" y="10228"/>
                </a:lnTo>
                <a:lnTo>
                  <a:pt x="927665" y="22711"/>
                </a:lnTo>
                <a:lnTo>
                  <a:pt x="984340" y="39840"/>
                </a:lnTo>
                <a:lnTo>
                  <a:pt x="1039072" y="61412"/>
                </a:lnTo>
                <a:lnTo>
                  <a:pt x="1091668" y="87226"/>
                </a:lnTo>
                <a:lnTo>
                  <a:pt x="1141935" y="117082"/>
                </a:lnTo>
                <a:lnTo>
                  <a:pt x="1189682" y="150778"/>
                </a:lnTo>
                <a:lnTo>
                  <a:pt x="1234715" y="188113"/>
                </a:lnTo>
                <a:lnTo>
                  <a:pt x="1276842" y="228885"/>
                </a:lnTo>
                <a:lnTo>
                  <a:pt x="1315870" y="272894"/>
                </a:lnTo>
                <a:lnTo>
                  <a:pt x="1351608" y="319939"/>
                </a:lnTo>
                <a:lnTo>
                  <a:pt x="1383862" y="369818"/>
                </a:lnTo>
                <a:lnTo>
                  <a:pt x="1412440" y="422330"/>
                </a:lnTo>
                <a:lnTo>
                  <a:pt x="1437149" y="477273"/>
                </a:lnTo>
                <a:lnTo>
                  <a:pt x="1457798" y="534448"/>
                </a:lnTo>
                <a:lnTo>
                  <a:pt x="1474193" y="593652"/>
                </a:lnTo>
                <a:lnTo>
                  <a:pt x="1486142" y="654685"/>
                </a:lnTo>
                <a:lnTo>
                  <a:pt x="1493453" y="717345"/>
                </a:lnTo>
                <a:lnTo>
                  <a:pt x="1495932" y="781431"/>
                </a:lnTo>
                <a:lnTo>
                  <a:pt x="1493453" y="845516"/>
                </a:lnTo>
                <a:lnTo>
                  <a:pt x="1486142" y="908175"/>
                </a:lnTo>
                <a:lnTo>
                  <a:pt x="1474193" y="969207"/>
                </a:lnTo>
                <a:lnTo>
                  <a:pt x="1457798" y="1028409"/>
                </a:lnTo>
                <a:lnTo>
                  <a:pt x="1437149" y="1085582"/>
                </a:lnTo>
                <a:lnTo>
                  <a:pt x="1412440" y="1140523"/>
                </a:lnTo>
                <a:lnTo>
                  <a:pt x="1383862" y="1193033"/>
                </a:lnTo>
                <a:lnTo>
                  <a:pt x="1351608" y="1242909"/>
                </a:lnTo>
                <a:lnTo>
                  <a:pt x="1315870" y="1289950"/>
                </a:lnTo>
                <a:lnTo>
                  <a:pt x="1276842" y="1333957"/>
                </a:lnTo>
                <a:lnTo>
                  <a:pt x="1234715" y="1374726"/>
                </a:lnTo>
                <a:lnTo>
                  <a:pt x="1189682" y="1412058"/>
                </a:lnTo>
                <a:lnTo>
                  <a:pt x="1141935" y="1445752"/>
                </a:lnTo>
                <a:lnTo>
                  <a:pt x="1091668" y="1475605"/>
                </a:lnTo>
                <a:lnTo>
                  <a:pt x="1039072" y="1501417"/>
                </a:lnTo>
                <a:lnTo>
                  <a:pt x="984340" y="1522987"/>
                </a:lnTo>
                <a:lnTo>
                  <a:pt x="927665" y="1540114"/>
                </a:lnTo>
                <a:lnTo>
                  <a:pt x="869238" y="1552596"/>
                </a:lnTo>
                <a:lnTo>
                  <a:pt x="809253" y="1560233"/>
                </a:lnTo>
                <a:lnTo>
                  <a:pt x="747902" y="1562823"/>
                </a:lnTo>
                <a:lnTo>
                  <a:pt x="686553" y="1560233"/>
                </a:lnTo>
                <a:lnTo>
                  <a:pt x="626570" y="1552596"/>
                </a:lnTo>
                <a:lnTo>
                  <a:pt x="568148" y="1540114"/>
                </a:lnTo>
                <a:lnTo>
                  <a:pt x="511478" y="1522987"/>
                </a:lnTo>
                <a:lnTo>
                  <a:pt x="456753" y="1501417"/>
                </a:lnTo>
                <a:lnTo>
                  <a:pt x="404165" y="1475605"/>
                </a:lnTo>
                <a:lnTo>
                  <a:pt x="353906" y="1445752"/>
                </a:lnTo>
                <a:lnTo>
                  <a:pt x="306168" y="1412058"/>
                </a:lnTo>
                <a:lnTo>
                  <a:pt x="261144" y="1374726"/>
                </a:lnTo>
                <a:lnTo>
                  <a:pt x="219027" y="1333957"/>
                </a:lnTo>
                <a:lnTo>
                  <a:pt x="180008" y="1289950"/>
                </a:lnTo>
                <a:lnTo>
                  <a:pt x="144280" y="1242909"/>
                </a:lnTo>
                <a:lnTo>
                  <a:pt x="112035" y="1193033"/>
                </a:lnTo>
                <a:lnTo>
                  <a:pt x="83465" y="1140523"/>
                </a:lnTo>
                <a:lnTo>
                  <a:pt x="58763" y="1085582"/>
                </a:lnTo>
                <a:lnTo>
                  <a:pt x="38121" y="1028409"/>
                </a:lnTo>
                <a:lnTo>
                  <a:pt x="21731" y="969207"/>
                </a:lnTo>
                <a:lnTo>
                  <a:pt x="9786" y="908175"/>
                </a:lnTo>
                <a:lnTo>
                  <a:pt x="2478" y="845516"/>
                </a:lnTo>
                <a:lnTo>
                  <a:pt x="0" y="781431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91817" y="1817877"/>
            <a:ext cx="2550160" cy="3617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625" marR="220979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WHEN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9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FIND: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4"/>
              </a:spcBef>
            </a:pPr>
            <a:endParaRPr sz="1200"/>
          </a:p>
          <a:p>
            <a:pPr marL="323850" marR="66675" indent="-180340">
              <a:lnSpc>
                <a:spcPct val="100000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323850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loc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thrombu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may</a:t>
            </a:r>
            <a:r>
              <a:rPr sz="16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not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be symptomat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syr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 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smen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5F497A"/>
              </a:buClr>
              <a:buFont typeface="Arial"/>
              <a:buChar char="•"/>
            </a:pPr>
            <a:endParaRPr sz="600"/>
          </a:p>
          <a:p>
            <a:pPr marL="323850" indent="-180340">
              <a:lnSpc>
                <a:spcPct val="100000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323850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ing,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pain,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tendernes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endParaRPr sz="1600">
              <a:latin typeface="Arial Narrow"/>
              <a:cs typeface="Arial Narrow"/>
            </a:endParaRPr>
          </a:p>
          <a:p>
            <a:pPr marL="323850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rged ve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sel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92405" marR="12700" indent="-180340">
              <a:lnSpc>
                <a:spcPct val="100000"/>
              </a:lnSpc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result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par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com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lete 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clu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ion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vei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0842" y="6195466"/>
            <a:ext cx="2609850" cy="365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esarab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 Nephrol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6: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227–234,</a:t>
            </a:r>
            <a:r>
              <a:rPr sz="10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2011.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0145" y="5723128"/>
            <a:ext cx="118745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mages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A.</a:t>
            </a:r>
            <a:r>
              <a:rPr sz="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Que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80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 pe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ion.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4.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Sheath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4744" y="1755901"/>
            <a:ext cx="2306955" cy="67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WHEN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9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FIND: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875" y="2559050"/>
            <a:ext cx="2843149" cy="1446276"/>
          </a:xfrm>
          <a:custGeom>
            <a:avLst/>
            <a:gdLst/>
            <a:ahLst/>
            <a:cxnLst/>
            <a:rect l="l" t="t" r="r" b="b"/>
            <a:pathLst>
              <a:path w="2843149" h="1446276">
                <a:moveTo>
                  <a:pt x="2843149" y="0"/>
                </a:moveTo>
                <a:lnTo>
                  <a:pt x="240919" y="0"/>
                </a:lnTo>
                <a:lnTo>
                  <a:pt x="221154" y="799"/>
                </a:lnTo>
                <a:lnTo>
                  <a:pt x="183010" y="7007"/>
                </a:lnTo>
                <a:lnTo>
                  <a:pt x="130185" y="26910"/>
                </a:lnTo>
                <a:lnTo>
                  <a:pt x="84115" y="58034"/>
                </a:lnTo>
                <a:lnTo>
                  <a:pt x="46471" y="98700"/>
                </a:lnTo>
                <a:lnTo>
                  <a:pt x="18926" y="147232"/>
                </a:lnTo>
                <a:lnTo>
                  <a:pt x="3152" y="201954"/>
                </a:lnTo>
                <a:lnTo>
                  <a:pt x="0" y="241046"/>
                </a:lnTo>
                <a:lnTo>
                  <a:pt x="0" y="1446276"/>
                </a:lnTo>
                <a:lnTo>
                  <a:pt x="2602103" y="1446276"/>
                </a:lnTo>
                <a:lnTo>
                  <a:pt x="2621868" y="1445476"/>
                </a:lnTo>
                <a:lnTo>
                  <a:pt x="2660019" y="1439268"/>
                </a:lnTo>
                <a:lnTo>
                  <a:pt x="2712864" y="1419365"/>
                </a:lnTo>
                <a:lnTo>
                  <a:pt x="2758960" y="1388241"/>
                </a:lnTo>
                <a:lnTo>
                  <a:pt x="2796632" y="1347575"/>
                </a:lnTo>
                <a:lnTo>
                  <a:pt x="2824202" y="1299043"/>
                </a:lnTo>
                <a:lnTo>
                  <a:pt x="2839993" y="1244321"/>
                </a:lnTo>
                <a:lnTo>
                  <a:pt x="2843149" y="1205230"/>
                </a:lnTo>
                <a:lnTo>
                  <a:pt x="2843149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7875" y="2559050"/>
            <a:ext cx="2843149" cy="1446276"/>
          </a:xfrm>
          <a:custGeom>
            <a:avLst/>
            <a:gdLst/>
            <a:ahLst/>
            <a:cxnLst/>
            <a:rect l="l" t="t" r="r" b="b"/>
            <a:pathLst>
              <a:path w="2843149" h="1446276">
                <a:moveTo>
                  <a:pt x="240919" y="0"/>
                </a:moveTo>
                <a:lnTo>
                  <a:pt x="2843149" y="0"/>
                </a:lnTo>
                <a:lnTo>
                  <a:pt x="2843149" y="1205230"/>
                </a:lnTo>
                <a:lnTo>
                  <a:pt x="2839993" y="1244321"/>
                </a:lnTo>
                <a:lnTo>
                  <a:pt x="2830857" y="1281407"/>
                </a:lnTo>
                <a:lnTo>
                  <a:pt x="2807027" y="1332189"/>
                </a:lnTo>
                <a:lnTo>
                  <a:pt x="2772537" y="1375664"/>
                </a:lnTo>
                <a:lnTo>
                  <a:pt x="2729062" y="1410154"/>
                </a:lnTo>
                <a:lnTo>
                  <a:pt x="2678280" y="1433984"/>
                </a:lnTo>
                <a:lnTo>
                  <a:pt x="2641194" y="1443120"/>
                </a:lnTo>
                <a:lnTo>
                  <a:pt x="2602103" y="1446276"/>
                </a:lnTo>
                <a:lnTo>
                  <a:pt x="0" y="1446276"/>
                </a:lnTo>
                <a:lnTo>
                  <a:pt x="0" y="241046"/>
                </a:lnTo>
                <a:lnTo>
                  <a:pt x="798" y="221280"/>
                </a:lnTo>
                <a:lnTo>
                  <a:pt x="6999" y="183129"/>
                </a:lnTo>
                <a:lnTo>
                  <a:pt x="26883" y="130284"/>
                </a:lnTo>
                <a:lnTo>
                  <a:pt x="57980" y="84188"/>
                </a:lnTo>
                <a:lnTo>
                  <a:pt x="98618" y="46516"/>
                </a:lnTo>
                <a:lnTo>
                  <a:pt x="147125" y="18946"/>
                </a:lnTo>
                <a:lnTo>
                  <a:pt x="201830" y="3155"/>
                </a:lnTo>
                <a:lnTo>
                  <a:pt x="240919" y="0"/>
                </a:lnTo>
                <a:close/>
              </a:path>
            </a:pathLst>
          </a:custGeom>
          <a:ln w="25400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6469" y="2746375"/>
            <a:ext cx="2765425" cy="2329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424180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pi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ation: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inabili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endParaRPr sz="1600">
              <a:latin typeface="Arial Narrow"/>
              <a:cs typeface="Arial Narrow"/>
            </a:endParaRPr>
          </a:p>
          <a:p>
            <a:pPr marL="424180">
              <a:lnSpc>
                <a:spcPct val="100000"/>
              </a:lnSpc>
            </a:pP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ult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withdraw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blood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424180" marR="59436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424180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ing: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resista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inabili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nfu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uids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21"/>
              </a:spcBef>
            </a:pPr>
            <a:endParaRPr sz="1200"/>
          </a:p>
          <a:p>
            <a:pPr marL="192405" marR="12700" indent="-180340" algn="just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Fibr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creates 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“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k”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eter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ts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whole length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1844675"/>
            <a:ext cx="4276725" cy="299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4270" y="6253073"/>
            <a:ext cx="24955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4.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Sheath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6" y="1878838"/>
            <a:ext cx="6835775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CANADIAN</a:t>
            </a:r>
            <a:r>
              <a:rPr sz="2400" b="1" spc="-30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35" dirty="0" smtClean="0">
                <a:solidFill>
                  <a:srgbClr val="8063A1"/>
                </a:solidFill>
                <a:latin typeface="Calibri"/>
                <a:cs typeface="Calibri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TU</a:t>
            </a:r>
            <a:r>
              <a:rPr sz="2400" b="1" spc="-60" dirty="0" smtClean="0">
                <a:solidFill>
                  <a:srgbClr val="8063A1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Y 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OF</a:t>
            </a:r>
            <a:r>
              <a:rPr sz="2400" b="1" spc="-5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4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7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45" dirty="0" smtClean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ON</a:t>
            </a:r>
            <a:r>
              <a:rPr sz="2400" b="1" spc="-5" dirty="0" smtClean="0">
                <a:solidFill>
                  <a:srgbClr val="8063A1"/>
                </a:solidFill>
                <a:latin typeface="Calibri"/>
                <a:cs typeface="Calibri"/>
              </a:rPr>
              <a:t>G-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TE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M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HEMODIA</a:t>
            </a:r>
            <a:r>
              <a:rPr sz="2400" b="1" spc="-229" dirty="0" smtClean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400" b="1" spc="-50" dirty="0" smtClean="0">
                <a:solidFill>
                  <a:srgbClr val="8063A1"/>
                </a:solidFill>
                <a:latin typeface="Calibri"/>
                <a:cs typeface="Calibri"/>
              </a:rPr>
              <a:t>Y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SIS </a:t>
            </a:r>
            <a:r>
              <a:rPr sz="2400" b="1" spc="-175" dirty="0" smtClean="0">
                <a:solidFill>
                  <a:srgbClr val="8063A1"/>
                </a:solidFill>
                <a:latin typeface="Calibri"/>
                <a:cs typeface="Calibri"/>
              </a:rPr>
              <a:t>P</a:t>
            </a:r>
            <a:r>
              <a:rPr sz="2400" b="1" spc="-210" dirty="0" smtClean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TIEN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T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S 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W</a:t>
            </a:r>
            <a:r>
              <a:rPr sz="2400" b="1" spc="-20" dirty="0" smtClean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TH S</a:t>
            </a:r>
            <a:r>
              <a:rPr sz="2400" b="1" spc="-45" dirty="0" smtClean="0">
                <a:solidFill>
                  <a:srgbClr val="8063A1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ON</a:t>
            </a:r>
            <a:r>
              <a:rPr sz="2400" b="1" spc="-65" dirty="0" smtClean="0">
                <a:solidFill>
                  <a:srgbClr val="8063A1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400" b="1" spc="-65" dirty="0" smtClean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Y </a:t>
            </a:r>
            <a:r>
              <a:rPr sz="2400" b="1" spc="-5" dirty="0" smtClean="0">
                <a:solidFill>
                  <a:srgbClr val="8063A1"/>
                </a:solidFill>
                <a:latin typeface="Calibri"/>
                <a:cs typeface="Calibri"/>
              </a:rPr>
              <a:t>C</a:t>
            </a:r>
            <a:r>
              <a:rPr sz="2400" b="1" spc="-210" dirty="0" smtClean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THET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R </a:t>
            </a:r>
            <a:r>
              <a:rPr sz="2400" b="1" spc="-60" dirty="0" smtClean="0">
                <a:solidFill>
                  <a:srgbClr val="8063A1"/>
                </a:solidFill>
                <a:latin typeface="Calibri"/>
                <a:cs typeface="Calibri"/>
              </a:rPr>
              <a:t>D</a:t>
            </a:r>
            <a:r>
              <a:rPr sz="2400" b="1" spc="-50" dirty="0" smtClean="0">
                <a:solidFill>
                  <a:srgbClr val="8063A1"/>
                </a:solidFill>
                <a:latin typeface="Calibri"/>
                <a:cs typeface="Calibri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S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F</a:t>
            </a:r>
            <a:r>
              <a:rPr sz="2400" b="1" spc="-20" dirty="0" smtClean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N</a:t>
            </a:r>
            <a:r>
              <a:rPr sz="2400" b="1" spc="10" dirty="0" smtClean="0">
                <a:solidFill>
                  <a:srgbClr val="8063A1"/>
                </a:solidFill>
                <a:latin typeface="Calibri"/>
                <a:cs typeface="Calibri"/>
              </a:rPr>
              <a:t>C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4705" y="2954618"/>
            <a:ext cx="3801718" cy="2846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7695" y="3477230"/>
            <a:ext cx="683260" cy="756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3499"/>
              </a:lnSpc>
            </a:pPr>
            <a:r>
              <a:rPr sz="1550" b="1" spc="175" dirty="0" smtClean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b="1" spc="14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b="1" spc="13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1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9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270" y="6168948"/>
            <a:ext cx="27184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Oliver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MJ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 J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Nephrol 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2007;2: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0033" y="3912073"/>
            <a:ext cx="684530" cy="756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5080" algn="ctr">
              <a:lnSpc>
                <a:spcPct val="103499"/>
              </a:lnSpc>
            </a:pPr>
            <a:r>
              <a:rPr sz="1550" b="1" spc="12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50" b="1" spc="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b="1" spc="14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50" b="1" spc="10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b="1" spc="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b="1" spc="14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b="1" spc="14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1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13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53" y="2894203"/>
            <a:ext cx="2555875" cy="741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Fibr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aths 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pre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endParaRPr sz="1600">
              <a:latin typeface="Arial Narrow"/>
              <a:cs typeface="Arial Narrow"/>
            </a:endParaRPr>
          </a:p>
          <a:p>
            <a:pPr marL="192405" marR="12700">
              <a:lnSpc>
                <a:spcPct val="100000"/>
              </a:lnSpc>
            </a:pP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/47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(70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of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nts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idewire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x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53" y="3856101"/>
            <a:ext cx="2614295" cy="156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ts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ths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d: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signi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icantly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lower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urea red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uct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rat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66%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vs.</a:t>
            </a: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73</a:t>
            </a:r>
            <a:r>
              <a:rPr sz="1200" i="1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200" i="1" spc="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 0.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01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5200A3"/>
              </a:buClr>
              <a:buFont typeface="Arial"/>
              <a:buChar char="•"/>
            </a:pPr>
            <a:endParaRPr sz="55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high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rcenta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endParaRPr sz="16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hemodialysis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eatments</a:t>
            </a:r>
            <a:endParaRPr sz="16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  <a:spcBef>
                <a:spcPts val="15"/>
              </a:spcBef>
            </a:pP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27%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vs.</a:t>
            </a: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9.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200" i="1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200" i="1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p=0.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200" i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Thrombus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Formation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Can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Oc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cur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344" y="1214754"/>
            <a:ext cx="2987675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With</a:t>
            </a:r>
            <a:r>
              <a:rPr sz="40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24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Hours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378" y="2533141"/>
            <a:ext cx="3329304" cy="183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80000"/>
              <a:buFont typeface="Arial"/>
              <a:buChar char="•"/>
              <a:tabLst>
                <a:tab pos="192405" algn="l"/>
              </a:tabLst>
            </a:pP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Fibrin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eath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may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form</a:t>
            </a:r>
            <a:r>
              <a:rPr sz="2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around i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tra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us</a:t>
            </a:r>
            <a:r>
              <a:rPr sz="2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 w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24 hours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CVC 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ertio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and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then c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nues</a:t>
            </a:r>
            <a:r>
              <a:rPr sz="2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 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 wee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mont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 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gen and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s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mu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950" spc="15" baseline="25641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950" baseline="25641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 rot="364483">
            <a:off x="1283900" y="1999456"/>
            <a:ext cx="2362492" cy="3254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9490" y="4715664"/>
            <a:ext cx="43147" cy="45184"/>
          </a:xfrm>
          <a:custGeom>
            <a:avLst/>
            <a:gdLst/>
            <a:ahLst/>
            <a:cxnLst/>
            <a:rect l="l" t="t" r="r" b="b"/>
            <a:pathLst>
              <a:path w="43147" h="45184">
                <a:moveTo>
                  <a:pt x="29983" y="896"/>
                </a:moveTo>
                <a:lnTo>
                  <a:pt x="15852" y="0"/>
                </a:lnTo>
                <a:lnTo>
                  <a:pt x="4338" y="7184"/>
                </a:lnTo>
                <a:lnTo>
                  <a:pt x="0" y="23611"/>
                </a:lnTo>
                <a:lnTo>
                  <a:pt x="2961" y="35936"/>
                </a:lnTo>
                <a:lnTo>
                  <a:pt x="11759" y="43628"/>
                </a:lnTo>
                <a:lnTo>
                  <a:pt x="26028" y="45147"/>
                </a:lnTo>
                <a:lnTo>
                  <a:pt x="20663" y="43066"/>
                </a:lnTo>
                <a:lnTo>
                  <a:pt x="6482" y="34908"/>
                </a:lnTo>
                <a:lnTo>
                  <a:pt x="1342" y="23832"/>
                </a:lnTo>
                <a:lnTo>
                  <a:pt x="8906" y="8701"/>
                </a:lnTo>
                <a:lnTo>
                  <a:pt x="19178" y="2434"/>
                </a:lnTo>
                <a:lnTo>
                  <a:pt x="28995" y="3444"/>
                </a:lnTo>
                <a:lnTo>
                  <a:pt x="37252" y="6647"/>
                </a:lnTo>
                <a:lnTo>
                  <a:pt x="32735" y="2169"/>
                </a:lnTo>
                <a:lnTo>
                  <a:pt x="29983" y="896"/>
                </a:lnTo>
                <a:close/>
              </a:path>
              <a:path w="43147" h="45184">
                <a:moveTo>
                  <a:pt x="37252" y="6647"/>
                </a:moveTo>
                <a:lnTo>
                  <a:pt x="28995" y="3444"/>
                </a:lnTo>
                <a:lnTo>
                  <a:pt x="39710" y="12786"/>
                </a:lnTo>
                <a:lnTo>
                  <a:pt x="41527" y="26160"/>
                </a:lnTo>
                <a:lnTo>
                  <a:pt x="32679" y="39128"/>
                </a:lnTo>
                <a:lnTo>
                  <a:pt x="20663" y="43066"/>
                </a:lnTo>
                <a:lnTo>
                  <a:pt x="26028" y="45147"/>
                </a:lnTo>
                <a:lnTo>
                  <a:pt x="26370" y="45184"/>
                </a:lnTo>
                <a:lnTo>
                  <a:pt x="38233" y="39001"/>
                </a:lnTo>
                <a:lnTo>
                  <a:pt x="43147" y="22538"/>
                </a:lnTo>
                <a:lnTo>
                  <a:pt x="40767" y="10133"/>
                </a:lnTo>
                <a:lnTo>
                  <a:pt x="37252" y="6647"/>
                </a:lnTo>
                <a:close/>
              </a:path>
              <a:path w="43147" h="45184">
                <a:moveTo>
                  <a:pt x="33214" y="12125"/>
                </a:moveTo>
                <a:lnTo>
                  <a:pt x="19481" y="6797"/>
                </a:lnTo>
                <a:lnTo>
                  <a:pt x="12683" y="10610"/>
                </a:lnTo>
                <a:lnTo>
                  <a:pt x="6554" y="26408"/>
                </a:lnTo>
                <a:lnTo>
                  <a:pt x="10415" y="33188"/>
                </a:lnTo>
                <a:lnTo>
                  <a:pt x="22653" y="37935"/>
                </a:lnTo>
                <a:lnTo>
                  <a:pt x="27665" y="36358"/>
                </a:lnTo>
                <a:lnTo>
                  <a:pt x="13643" y="30918"/>
                </a:lnTo>
                <a:lnTo>
                  <a:pt x="10206" y="26066"/>
                </a:lnTo>
                <a:lnTo>
                  <a:pt x="15149" y="13325"/>
                </a:lnTo>
                <a:lnTo>
                  <a:pt x="20532" y="10137"/>
                </a:lnTo>
                <a:lnTo>
                  <a:pt x="34775" y="15662"/>
                </a:lnTo>
                <a:lnTo>
                  <a:pt x="33214" y="12125"/>
                </a:lnTo>
                <a:close/>
              </a:path>
              <a:path w="43147" h="45184">
                <a:moveTo>
                  <a:pt x="32381" y="29392"/>
                </a:moveTo>
                <a:lnTo>
                  <a:pt x="29321" y="28205"/>
                </a:lnTo>
                <a:lnTo>
                  <a:pt x="25534" y="34945"/>
                </a:lnTo>
                <a:lnTo>
                  <a:pt x="19217" y="33080"/>
                </a:lnTo>
                <a:lnTo>
                  <a:pt x="27665" y="36358"/>
                </a:lnTo>
                <a:lnTo>
                  <a:pt x="29334" y="35833"/>
                </a:lnTo>
                <a:lnTo>
                  <a:pt x="32381" y="29392"/>
                </a:lnTo>
                <a:close/>
              </a:path>
              <a:path w="43147" h="45184">
                <a:moveTo>
                  <a:pt x="34775" y="15662"/>
                </a:moveTo>
                <a:lnTo>
                  <a:pt x="29166" y="13486"/>
                </a:lnTo>
                <a:lnTo>
                  <a:pt x="32176" y="16413"/>
                </a:lnTo>
                <a:lnTo>
                  <a:pt x="31416" y="21395"/>
                </a:lnTo>
                <a:lnTo>
                  <a:pt x="34475" y="22582"/>
                </a:lnTo>
                <a:lnTo>
                  <a:pt x="35711" y="17784"/>
                </a:lnTo>
                <a:lnTo>
                  <a:pt x="34775" y="15662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7730" y="4734478"/>
            <a:ext cx="41605" cy="52783"/>
          </a:xfrm>
          <a:custGeom>
            <a:avLst/>
            <a:gdLst/>
            <a:ahLst/>
            <a:cxnLst/>
            <a:rect l="l" t="t" r="r" b="b"/>
            <a:pathLst>
              <a:path w="41605" h="52783">
                <a:moveTo>
                  <a:pt x="34227" y="6910"/>
                </a:moveTo>
                <a:lnTo>
                  <a:pt x="16416" y="0"/>
                </a:lnTo>
                <a:lnTo>
                  <a:pt x="0" y="42312"/>
                </a:lnTo>
                <a:lnTo>
                  <a:pt x="4554" y="44079"/>
                </a:lnTo>
                <a:lnTo>
                  <a:pt x="19389" y="5844"/>
                </a:lnTo>
                <a:lnTo>
                  <a:pt x="40039" y="13855"/>
                </a:lnTo>
                <a:lnTo>
                  <a:pt x="38337" y="11436"/>
                </a:lnTo>
                <a:lnTo>
                  <a:pt x="36891" y="9116"/>
                </a:lnTo>
                <a:lnTo>
                  <a:pt x="34227" y="6910"/>
                </a:lnTo>
                <a:close/>
              </a:path>
              <a:path w="41605" h="52783">
                <a:moveTo>
                  <a:pt x="40039" y="13855"/>
                </a:moveTo>
                <a:lnTo>
                  <a:pt x="30130" y="10011"/>
                </a:lnTo>
                <a:lnTo>
                  <a:pt x="32448" y="11497"/>
                </a:lnTo>
                <a:lnTo>
                  <a:pt x="34089" y="13314"/>
                </a:lnTo>
                <a:lnTo>
                  <a:pt x="35882" y="16355"/>
                </a:lnTo>
                <a:lnTo>
                  <a:pt x="36191" y="19993"/>
                </a:lnTo>
                <a:lnTo>
                  <a:pt x="33818" y="26108"/>
                </a:lnTo>
                <a:lnTo>
                  <a:pt x="31810" y="28261"/>
                </a:lnTo>
                <a:lnTo>
                  <a:pt x="28979" y="29508"/>
                </a:lnTo>
                <a:lnTo>
                  <a:pt x="25475" y="31081"/>
                </a:lnTo>
                <a:lnTo>
                  <a:pt x="17317" y="27916"/>
                </a:lnTo>
                <a:lnTo>
                  <a:pt x="21890" y="50805"/>
                </a:lnTo>
                <a:lnTo>
                  <a:pt x="26989" y="52783"/>
                </a:lnTo>
                <a:lnTo>
                  <a:pt x="22923" y="33022"/>
                </a:lnTo>
                <a:lnTo>
                  <a:pt x="26724" y="33910"/>
                </a:lnTo>
                <a:lnTo>
                  <a:pt x="41605" y="19748"/>
                </a:lnTo>
                <a:lnTo>
                  <a:pt x="40606" y="14662"/>
                </a:lnTo>
                <a:lnTo>
                  <a:pt x="40039" y="13855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2587" y="4760010"/>
            <a:ext cx="38682" cy="39841"/>
          </a:xfrm>
          <a:custGeom>
            <a:avLst/>
            <a:gdLst/>
            <a:ahLst/>
            <a:cxnLst/>
            <a:rect l="l" t="t" r="r" b="b"/>
            <a:pathLst>
              <a:path w="38682" h="39841">
                <a:moveTo>
                  <a:pt x="35530" y="7727"/>
                </a:moveTo>
                <a:lnTo>
                  <a:pt x="15611" y="0"/>
                </a:lnTo>
                <a:lnTo>
                  <a:pt x="6526" y="5270"/>
                </a:lnTo>
                <a:lnTo>
                  <a:pt x="0" y="22093"/>
                </a:lnTo>
                <a:lnTo>
                  <a:pt x="3151" y="32113"/>
                </a:lnTo>
                <a:lnTo>
                  <a:pt x="23071" y="39841"/>
                </a:lnTo>
                <a:lnTo>
                  <a:pt x="27311" y="37380"/>
                </a:lnTo>
                <a:lnTo>
                  <a:pt x="7595" y="29731"/>
                </a:lnTo>
                <a:lnTo>
                  <a:pt x="4672" y="22145"/>
                </a:lnTo>
                <a:lnTo>
                  <a:pt x="10012" y="8382"/>
                </a:lnTo>
                <a:lnTo>
                  <a:pt x="17088" y="5263"/>
                </a:lnTo>
                <a:lnTo>
                  <a:pt x="37211" y="13071"/>
                </a:lnTo>
                <a:lnTo>
                  <a:pt x="35530" y="7727"/>
                </a:lnTo>
                <a:close/>
              </a:path>
              <a:path w="38682" h="39841">
                <a:moveTo>
                  <a:pt x="37211" y="13071"/>
                </a:moveTo>
                <a:lnTo>
                  <a:pt x="30889" y="10618"/>
                </a:lnTo>
                <a:lnTo>
                  <a:pt x="34010" y="17692"/>
                </a:lnTo>
                <a:lnTo>
                  <a:pt x="28670" y="31456"/>
                </a:lnTo>
                <a:lnTo>
                  <a:pt x="21396" y="35085"/>
                </a:lnTo>
                <a:lnTo>
                  <a:pt x="27311" y="37380"/>
                </a:lnTo>
                <a:lnTo>
                  <a:pt x="32156" y="34568"/>
                </a:lnTo>
                <a:lnTo>
                  <a:pt x="38682" y="17746"/>
                </a:lnTo>
                <a:lnTo>
                  <a:pt x="37211" y="13071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8637" y="4761987"/>
            <a:ext cx="42322" cy="52897"/>
          </a:xfrm>
          <a:custGeom>
            <a:avLst/>
            <a:gdLst/>
            <a:ahLst/>
            <a:cxnLst/>
            <a:rect l="l" t="t" r="r" b="b"/>
            <a:pathLst>
              <a:path w="42322" h="52897">
                <a:moveTo>
                  <a:pt x="8306" y="37910"/>
                </a:moveTo>
                <a:lnTo>
                  <a:pt x="6649" y="37268"/>
                </a:lnTo>
                <a:lnTo>
                  <a:pt x="7385" y="42831"/>
                </a:lnTo>
                <a:lnTo>
                  <a:pt x="10475" y="46963"/>
                </a:lnTo>
                <a:lnTo>
                  <a:pt x="25771" y="52897"/>
                </a:lnTo>
                <a:lnTo>
                  <a:pt x="30744" y="50720"/>
                </a:lnTo>
                <a:lnTo>
                  <a:pt x="9820" y="42603"/>
                </a:lnTo>
                <a:lnTo>
                  <a:pt x="8306" y="37910"/>
                </a:lnTo>
                <a:close/>
              </a:path>
              <a:path w="42322" h="52897">
                <a:moveTo>
                  <a:pt x="20495" y="1582"/>
                </a:moveTo>
                <a:lnTo>
                  <a:pt x="16416" y="0"/>
                </a:lnTo>
                <a:lnTo>
                  <a:pt x="0" y="42312"/>
                </a:lnTo>
                <a:lnTo>
                  <a:pt x="4079" y="43894"/>
                </a:lnTo>
                <a:lnTo>
                  <a:pt x="6649" y="37268"/>
                </a:lnTo>
                <a:lnTo>
                  <a:pt x="8306" y="37910"/>
                </a:lnTo>
                <a:lnTo>
                  <a:pt x="7441" y="35228"/>
                </a:lnTo>
                <a:lnTo>
                  <a:pt x="12781" y="21465"/>
                </a:lnTo>
                <a:lnTo>
                  <a:pt x="15611" y="20217"/>
                </a:lnTo>
                <a:lnTo>
                  <a:pt x="13572" y="19426"/>
                </a:lnTo>
                <a:lnTo>
                  <a:pt x="20495" y="1582"/>
                </a:lnTo>
                <a:close/>
              </a:path>
              <a:path w="42322" h="52897">
                <a:moveTo>
                  <a:pt x="40566" y="26381"/>
                </a:moveTo>
                <a:lnTo>
                  <a:pt x="33589" y="23674"/>
                </a:lnTo>
                <a:lnTo>
                  <a:pt x="36711" y="30749"/>
                </a:lnTo>
                <a:lnTo>
                  <a:pt x="31766" y="43493"/>
                </a:lnTo>
                <a:lnTo>
                  <a:pt x="25116" y="48537"/>
                </a:lnTo>
                <a:lnTo>
                  <a:pt x="30744" y="50720"/>
                </a:lnTo>
                <a:lnTo>
                  <a:pt x="35005" y="48855"/>
                </a:lnTo>
                <a:lnTo>
                  <a:pt x="42322" y="29994"/>
                </a:lnTo>
                <a:lnTo>
                  <a:pt x="40566" y="26381"/>
                </a:lnTo>
                <a:close/>
              </a:path>
              <a:path w="42322" h="52897">
                <a:moveTo>
                  <a:pt x="37755" y="20599"/>
                </a:moveTo>
                <a:lnTo>
                  <a:pt x="23478" y="15061"/>
                </a:lnTo>
                <a:lnTo>
                  <a:pt x="17866" y="15815"/>
                </a:lnTo>
                <a:lnTo>
                  <a:pt x="13572" y="19426"/>
                </a:lnTo>
                <a:lnTo>
                  <a:pt x="15611" y="20217"/>
                </a:lnTo>
                <a:lnTo>
                  <a:pt x="19857" y="18346"/>
                </a:lnTo>
                <a:lnTo>
                  <a:pt x="40566" y="26381"/>
                </a:lnTo>
                <a:lnTo>
                  <a:pt x="37755" y="20599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5743" y="4784142"/>
            <a:ext cx="37830" cy="44079"/>
          </a:xfrm>
          <a:custGeom>
            <a:avLst/>
            <a:gdLst/>
            <a:ahLst/>
            <a:cxnLst/>
            <a:rect l="l" t="t" r="r" b="b"/>
            <a:pathLst>
              <a:path w="37830" h="44079">
                <a:moveTo>
                  <a:pt x="37830" y="8308"/>
                </a:moveTo>
                <a:lnTo>
                  <a:pt x="16416" y="0"/>
                </a:lnTo>
                <a:lnTo>
                  <a:pt x="0" y="42312"/>
                </a:lnTo>
                <a:lnTo>
                  <a:pt x="4554" y="44079"/>
                </a:lnTo>
                <a:lnTo>
                  <a:pt x="11872" y="25217"/>
                </a:lnTo>
                <a:lnTo>
                  <a:pt x="28732" y="31758"/>
                </a:lnTo>
                <a:lnTo>
                  <a:pt x="30512" y="27171"/>
                </a:lnTo>
                <a:lnTo>
                  <a:pt x="13652" y="20630"/>
                </a:lnTo>
                <a:lnTo>
                  <a:pt x="19389" y="5844"/>
                </a:lnTo>
                <a:lnTo>
                  <a:pt x="36249" y="12385"/>
                </a:lnTo>
                <a:lnTo>
                  <a:pt x="37830" y="8308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3276" y="4794824"/>
            <a:ext cx="20970" cy="44079"/>
          </a:xfrm>
          <a:custGeom>
            <a:avLst/>
            <a:gdLst/>
            <a:ahLst/>
            <a:cxnLst/>
            <a:rect l="l" t="t" r="r" b="b"/>
            <a:pathLst>
              <a:path w="20970" h="44079">
                <a:moveTo>
                  <a:pt x="8208" y="21156"/>
                </a:moveTo>
                <a:lnTo>
                  <a:pt x="12762" y="22923"/>
                </a:lnTo>
              </a:path>
            </a:pathLst>
          </a:custGeom>
          <a:ln w="46658">
            <a:solidFill>
              <a:srgbClr val="1F1E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6441" y="4812259"/>
            <a:ext cx="37181" cy="37537"/>
          </a:xfrm>
          <a:custGeom>
            <a:avLst/>
            <a:gdLst/>
            <a:ahLst/>
            <a:cxnLst/>
            <a:rect l="l" t="t" r="r" b="b"/>
            <a:pathLst>
              <a:path w="37181" h="37537">
                <a:moveTo>
                  <a:pt x="29689" y="5143"/>
                </a:moveTo>
                <a:lnTo>
                  <a:pt x="16432" y="0"/>
                </a:lnTo>
                <a:lnTo>
                  <a:pt x="6526" y="4365"/>
                </a:lnTo>
                <a:lnTo>
                  <a:pt x="0" y="21187"/>
                </a:lnTo>
                <a:lnTo>
                  <a:pt x="2409" y="31506"/>
                </a:lnTo>
                <a:lnTo>
                  <a:pt x="16210" y="36860"/>
                </a:lnTo>
                <a:lnTo>
                  <a:pt x="19467" y="37537"/>
                </a:lnTo>
                <a:lnTo>
                  <a:pt x="22774" y="36474"/>
                </a:lnTo>
                <a:lnTo>
                  <a:pt x="24892" y="36123"/>
                </a:lnTo>
                <a:lnTo>
                  <a:pt x="9437" y="30127"/>
                </a:lnTo>
                <a:lnTo>
                  <a:pt x="4159" y="23974"/>
                </a:lnTo>
                <a:lnTo>
                  <a:pt x="6650" y="16140"/>
                </a:lnTo>
                <a:lnTo>
                  <a:pt x="34660" y="27007"/>
                </a:lnTo>
                <a:lnTo>
                  <a:pt x="36424" y="23587"/>
                </a:lnTo>
                <a:lnTo>
                  <a:pt x="8034" y="12573"/>
                </a:lnTo>
                <a:lnTo>
                  <a:pt x="10488" y="7661"/>
                </a:lnTo>
                <a:lnTo>
                  <a:pt x="17564" y="4543"/>
                </a:lnTo>
                <a:lnTo>
                  <a:pt x="34061" y="10943"/>
                </a:lnTo>
                <a:lnTo>
                  <a:pt x="33175" y="8254"/>
                </a:lnTo>
                <a:lnTo>
                  <a:pt x="29689" y="5143"/>
                </a:lnTo>
                <a:close/>
              </a:path>
              <a:path w="37181" h="37537">
                <a:moveTo>
                  <a:pt x="31661" y="31711"/>
                </a:moveTo>
                <a:lnTo>
                  <a:pt x="27106" y="29944"/>
                </a:lnTo>
                <a:lnTo>
                  <a:pt x="23484" y="33231"/>
                </a:lnTo>
                <a:lnTo>
                  <a:pt x="19090" y="33872"/>
                </a:lnTo>
                <a:lnTo>
                  <a:pt x="24892" y="36123"/>
                </a:lnTo>
                <a:lnTo>
                  <a:pt x="25951" y="35947"/>
                </a:lnTo>
                <a:lnTo>
                  <a:pt x="28979" y="34189"/>
                </a:lnTo>
                <a:lnTo>
                  <a:pt x="31661" y="31711"/>
                </a:lnTo>
                <a:close/>
              </a:path>
              <a:path w="37181" h="37537">
                <a:moveTo>
                  <a:pt x="34061" y="10943"/>
                </a:moveTo>
                <a:lnTo>
                  <a:pt x="30345" y="9501"/>
                </a:lnTo>
                <a:lnTo>
                  <a:pt x="33466" y="16576"/>
                </a:lnTo>
                <a:lnTo>
                  <a:pt x="31965" y="21857"/>
                </a:lnTo>
                <a:lnTo>
                  <a:pt x="36424" y="23587"/>
                </a:lnTo>
                <a:lnTo>
                  <a:pt x="37181" y="22122"/>
                </a:lnTo>
                <a:lnTo>
                  <a:pt x="36921" y="16743"/>
                </a:lnTo>
                <a:lnTo>
                  <a:pt x="34504" y="12288"/>
                </a:lnTo>
                <a:lnTo>
                  <a:pt x="34061" y="10943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8819" y="4823960"/>
            <a:ext cx="44565" cy="43454"/>
          </a:xfrm>
          <a:custGeom>
            <a:avLst/>
            <a:gdLst/>
            <a:ahLst/>
            <a:cxnLst/>
            <a:rect l="l" t="t" r="r" b="b"/>
            <a:pathLst>
              <a:path w="44565" h="43454">
                <a:moveTo>
                  <a:pt x="5747" y="1767"/>
                </a:moveTo>
                <a:lnTo>
                  <a:pt x="1192" y="0"/>
                </a:lnTo>
                <a:lnTo>
                  <a:pt x="0" y="34724"/>
                </a:lnTo>
                <a:lnTo>
                  <a:pt x="4079" y="36307"/>
                </a:lnTo>
                <a:lnTo>
                  <a:pt x="8039" y="31392"/>
                </a:lnTo>
                <a:lnTo>
                  <a:pt x="4215" y="29908"/>
                </a:lnTo>
                <a:lnTo>
                  <a:pt x="5747" y="1767"/>
                </a:lnTo>
                <a:close/>
              </a:path>
              <a:path w="44565" h="43454">
                <a:moveTo>
                  <a:pt x="23403" y="17998"/>
                </a:moveTo>
                <a:lnTo>
                  <a:pt x="19919" y="16647"/>
                </a:lnTo>
                <a:lnTo>
                  <a:pt x="18423" y="41872"/>
                </a:lnTo>
                <a:lnTo>
                  <a:pt x="22502" y="43454"/>
                </a:lnTo>
                <a:lnTo>
                  <a:pt x="26547" y="38572"/>
                </a:lnTo>
                <a:lnTo>
                  <a:pt x="22638" y="37056"/>
                </a:lnTo>
                <a:lnTo>
                  <a:pt x="23403" y="17998"/>
                </a:lnTo>
                <a:close/>
              </a:path>
              <a:path w="44565" h="43454">
                <a:moveTo>
                  <a:pt x="23658" y="11647"/>
                </a:moveTo>
                <a:lnTo>
                  <a:pt x="20054" y="10249"/>
                </a:lnTo>
                <a:lnTo>
                  <a:pt x="4215" y="29908"/>
                </a:lnTo>
                <a:lnTo>
                  <a:pt x="8039" y="31392"/>
                </a:lnTo>
                <a:lnTo>
                  <a:pt x="19919" y="16647"/>
                </a:lnTo>
                <a:lnTo>
                  <a:pt x="23403" y="17998"/>
                </a:lnTo>
                <a:lnTo>
                  <a:pt x="23658" y="11647"/>
                </a:lnTo>
                <a:close/>
              </a:path>
              <a:path w="44565" h="43454">
                <a:moveTo>
                  <a:pt x="44565" y="16827"/>
                </a:moveTo>
                <a:lnTo>
                  <a:pt x="40486" y="15244"/>
                </a:lnTo>
                <a:lnTo>
                  <a:pt x="22638" y="37056"/>
                </a:lnTo>
                <a:lnTo>
                  <a:pt x="26547" y="38572"/>
                </a:lnTo>
                <a:lnTo>
                  <a:pt x="44565" y="16827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7545" y="4843514"/>
            <a:ext cx="36921" cy="37537"/>
          </a:xfrm>
          <a:custGeom>
            <a:avLst/>
            <a:gdLst/>
            <a:ahLst/>
            <a:cxnLst/>
            <a:rect l="l" t="t" r="r" b="b"/>
            <a:pathLst>
              <a:path w="36921" h="37537">
                <a:moveTo>
                  <a:pt x="29689" y="5354"/>
                </a:moveTo>
                <a:lnTo>
                  <a:pt x="15888" y="0"/>
                </a:lnTo>
                <a:lnTo>
                  <a:pt x="6526" y="4576"/>
                </a:lnTo>
                <a:lnTo>
                  <a:pt x="0" y="21398"/>
                </a:lnTo>
                <a:lnTo>
                  <a:pt x="1934" y="31533"/>
                </a:lnTo>
                <a:lnTo>
                  <a:pt x="15666" y="36860"/>
                </a:lnTo>
                <a:lnTo>
                  <a:pt x="18924" y="37537"/>
                </a:lnTo>
                <a:lnTo>
                  <a:pt x="22298" y="36500"/>
                </a:lnTo>
                <a:lnTo>
                  <a:pt x="24370" y="36131"/>
                </a:lnTo>
                <a:lnTo>
                  <a:pt x="8893" y="30127"/>
                </a:lnTo>
                <a:lnTo>
                  <a:pt x="3683" y="24000"/>
                </a:lnTo>
                <a:lnTo>
                  <a:pt x="6650" y="16351"/>
                </a:lnTo>
                <a:lnTo>
                  <a:pt x="34184" y="27033"/>
                </a:lnTo>
                <a:lnTo>
                  <a:pt x="35901" y="23595"/>
                </a:lnTo>
                <a:lnTo>
                  <a:pt x="8034" y="12784"/>
                </a:lnTo>
                <a:lnTo>
                  <a:pt x="10488" y="7872"/>
                </a:lnTo>
                <a:lnTo>
                  <a:pt x="17088" y="4569"/>
                </a:lnTo>
                <a:lnTo>
                  <a:pt x="33880" y="11084"/>
                </a:lnTo>
                <a:lnTo>
                  <a:pt x="32631" y="8254"/>
                </a:lnTo>
                <a:lnTo>
                  <a:pt x="29689" y="5354"/>
                </a:lnTo>
                <a:close/>
              </a:path>
              <a:path w="36921" h="37537">
                <a:moveTo>
                  <a:pt x="31185" y="31737"/>
                </a:moveTo>
                <a:lnTo>
                  <a:pt x="27106" y="30155"/>
                </a:lnTo>
                <a:lnTo>
                  <a:pt x="23484" y="33442"/>
                </a:lnTo>
                <a:lnTo>
                  <a:pt x="18615" y="33898"/>
                </a:lnTo>
                <a:lnTo>
                  <a:pt x="24370" y="36131"/>
                </a:lnTo>
                <a:lnTo>
                  <a:pt x="25407" y="35947"/>
                </a:lnTo>
                <a:lnTo>
                  <a:pt x="28979" y="34400"/>
                </a:lnTo>
                <a:lnTo>
                  <a:pt x="31185" y="31737"/>
                </a:lnTo>
                <a:close/>
              </a:path>
              <a:path w="36921" h="37537">
                <a:moveTo>
                  <a:pt x="33880" y="11084"/>
                </a:moveTo>
                <a:lnTo>
                  <a:pt x="30345" y="9712"/>
                </a:lnTo>
                <a:lnTo>
                  <a:pt x="33466" y="16787"/>
                </a:lnTo>
                <a:lnTo>
                  <a:pt x="31489" y="21883"/>
                </a:lnTo>
                <a:lnTo>
                  <a:pt x="35901" y="23595"/>
                </a:lnTo>
                <a:lnTo>
                  <a:pt x="36637" y="22122"/>
                </a:lnTo>
                <a:lnTo>
                  <a:pt x="36921" y="16954"/>
                </a:lnTo>
                <a:lnTo>
                  <a:pt x="34504" y="12499"/>
                </a:lnTo>
                <a:lnTo>
                  <a:pt x="33880" y="11084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7068" y="4858352"/>
            <a:ext cx="24167" cy="22074"/>
          </a:xfrm>
          <a:custGeom>
            <a:avLst/>
            <a:gdLst/>
            <a:ahLst/>
            <a:cxnLst/>
            <a:rect l="l" t="t" r="r" b="b"/>
            <a:pathLst>
              <a:path w="24167" h="22074">
                <a:moveTo>
                  <a:pt x="0" y="0"/>
                </a:moveTo>
                <a:lnTo>
                  <a:pt x="24167" y="22074"/>
                </a:lnTo>
              </a:path>
            </a:pathLst>
          </a:custGeom>
          <a:ln w="51413">
            <a:solidFill>
              <a:srgbClr val="1F1E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4182" y="4891040"/>
            <a:ext cx="12311" cy="10704"/>
          </a:xfrm>
          <a:custGeom>
            <a:avLst/>
            <a:gdLst/>
            <a:ahLst/>
            <a:cxnLst/>
            <a:rect l="l" t="t" r="r" b="b"/>
            <a:pathLst>
              <a:path w="12311" h="10704">
                <a:moveTo>
                  <a:pt x="12311" y="1793"/>
                </a:moveTo>
                <a:lnTo>
                  <a:pt x="7688" y="0"/>
                </a:lnTo>
                <a:lnTo>
                  <a:pt x="0" y="9332"/>
                </a:lnTo>
                <a:lnTo>
                  <a:pt x="3535" y="10704"/>
                </a:lnTo>
                <a:lnTo>
                  <a:pt x="12311" y="1793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2572" y="2887979"/>
            <a:ext cx="1519427" cy="154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3720" y="2906267"/>
            <a:ext cx="1437132" cy="1459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3829" y="3016504"/>
            <a:ext cx="1216279" cy="12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3829" y="3016504"/>
            <a:ext cx="1216279" cy="1239139"/>
          </a:xfrm>
          <a:custGeom>
            <a:avLst/>
            <a:gdLst/>
            <a:ahLst/>
            <a:cxnLst/>
            <a:rect l="l" t="t" r="r" b="b"/>
            <a:pathLst>
              <a:path w="1216278" h="1239139">
                <a:moveTo>
                  <a:pt x="0" y="619506"/>
                </a:moveTo>
                <a:lnTo>
                  <a:pt x="2016" y="568697"/>
                </a:lnTo>
                <a:lnTo>
                  <a:pt x="7959" y="519020"/>
                </a:lnTo>
                <a:lnTo>
                  <a:pt x="17675" y="470633"/>
                </a:lnTo>
                <a:lnTo>
                  <a:pt x="31005" y="423696"/>
                </a:lnTo>
                <a:lnTo>
                  <a:pt x="47793" y="378368"/>
                </a:lnTo>
                <a:lnTo>
                  <a:pt x="67883" y="334809"/>
                </a:lnTo>
                <a:lnTo>
                  <a:pt x="91119" y="293179"/>
                </a:lnTo>
                <a:lnTo>
                  <a:pt x="117343" y="253636"/>
                </a:lnTo>
                <a:lnTo>
                  <a:pt x="146400" y="216340"/>
                </a:lnTo>
                <a:lnTo>
                  <a:pt x="178133" y="181451"/>
                </a:lnTo>
                <a:lnTo>
                  <a:pt x="212385" y="149128"/>
                </a:lnTo>
                <a:lnTo>
                  <a:pt x="249000" y="119530"/>
                </a:lnTo>
                <a:lnTo>
                  <a:pt x="287821" y="92817"/>
                </a:lnTo>
                <a:lnTo>
                  <a:pt x="328692" y="69149"/>
                </a:lnTo>
                <a:lnTo>
                  <a:pt x="371457" y="48684"/>
                </a:lnTo>
                <a:lnTo>
                  <a:pt x="415958" y="31583"/>
                </a:lnTo>
                <a:lnTo>
                  <a:pt x="462040" y="18004"/>
                </a:lnTo>
                <a:lnTo>
                  <a:pt x="509545" y="8108"/>
                </a:lnTo>
                <a:lnTo>
                  <a:pt x="558319" y="2053"/>
                </a:lnTo>
                <a:lnTo>
                  <a:pt x="608203" y="0"/>
                </a:lnTo>
                <a:lnTo>
                  <a:pt x="658068" y="2053"/>
                </a:lnTo>
                <a:lnTo>
                  <a:pt x="706825" y="8108"/>
                </a:lnTo>
                <a:lnTo>
                  <a:pt x="754316" y="18004"/>
                </a:lnTo>
                <a:lnTo>
                  <a:pt x="800385" y="31583"/>
                </a:lnTo>
                <a:lnTo>
                  <a:pt x="844875" y="48684"/>
                </a:lnTo>
                <a:lnTo>
                  <a:pt x="887629" y="69149"/>
                </a:lnTo>
                <a:lnTo>
                  <a:pt x="928492" y="92817"/>
                </a:lnTo>
                <a:lnTo>
                  <a:pt x="967306" y="119530"/>
                </a:lnTo>
                <a:lnTo>
                  <a:pt x="1003914" y="149128"/>
                </a:lnTo>
                <a:lnTo>
                  <a:pt x="1038161" y="181451"/>
                </a:lnTo>
                <a:lnTo>
                  <a:pt x="1069889" y="216340"/>
                </a:lnTo>
                <a:lnTo>
                  <a:pt x="1098943" y="253636"/>
                </a:lnTo>
                <a:lnTo>
                  <a:pt x="1125164" y="293179"/>
                </a:lnTo>
                <a:lnTo>
                  <a:pt x="1148398" y="334809"/>
                </a:lnTo>
                <a:lnTo>
                  <a:pt x="1168487" y="378368"/>
                </a:lnTo>
                <a:lnTo>
                  <a:pt x="1185274" y="423696"/>
                </a:lnTo>
                <a:lnTo>
                  <a:pt x="1198604" y="470633"/>
                </a:lnTo>
                <a:lnTo>
                  <a:pt x="1208319" y="519020"/>
                </a:lnTo>
                <a:lnTo>
                  <a:pt x="1214262" y="568697"/>
                </a:lnTo>
                <a:lnTo>
                  <a:pt x="1216279" y="619506"/>
                </a:lnTo>
                <a:lnTo>
                  <a:pt x="1214262" y="670315"/>
                </a:lnTo>
                <a:lnTo>
                  <a:pt x="1208319" y="719995"/>
                </a:lnTo>
                <a:lnTo>
                  <a:pt x="1198604" y="768386"/>
                </a:lnTo>
                <a:lnTo>
                  <a:pt x="1185274" y="815328"/>
                </a:lnTo>
                <a:lnTo>
                  <a:pt x="1168487" y="860663"/>
                </a:lnTo>
                <a:lnTo>
                  <a:pt x="1148398" y="904229"/>
                </a:lnTo>
                <a:lnTo>
                  <a:pt x="1125164" y="945868"/>
                </a:lnTo>
                <a:lnTo>
                  <a:pt x="1098943" y="985420"/>
                </a:lnTo>
                <a:lnTo>
                  <a:pt x="1069889" y="1022725"/>
                </a:lnTo>
                <a:lnTo>
                  <a:pt x="1038161" y="1057624"/>
                </a:lnTo>
                <a:lnTo>
                  <a:pt x="1003914" y="1089956"/>
                </a:lnTo>
                <a:lnTo>
                  <a:pt x="967306" y="1119563"/>
                </a:lnTo>
                <a:lnTo>
                  <a:pt x="928492" y="1146285"/>
                </a:lnTo>
                <a:lnTo>
                  <a:pt x="887629" y="1169962"/>
                </a:lnTo>
                <a:lnTo>
                  <a:pt x="844875" y="1190434"/>
                </a:lnTo>
                <a:lnTo>
                  <a:pt x="800385" y="1207542"/>
                </a:lnTo>
                <a:lnTo>
                  <a:pt x="754316" y="1221126"/>
                </a:lnTo>
                <a:lnTo>
                  <a:pt x="706825" y="1231027"/>
                </a:lnTo>
                <a:lnTo>
                  <a:pt x="658068" y="1237084"/>
                </a:lnTo>
                <a:lnTo>
                  <a:pt x="608203" y="1239139"/>
                </a:lnTo>
                <a:lnTo>
                  <a:pt x="558319" y="1237084"/>
                </a:lnTo>
                <a:lnTo>
                  <a:pt x="509545" y="1231027"/>
                </a:lnTo>
                <a:lnTo>
                  <a:pt x="462040" y="1221126"/>
                </a:lnTo>
                <a:lnTo>
                  <a:pt x="415958" y="1207542"/>
                </a:lnTo>
                <a:lnTo>
                  <a:pt x="371457" y="1190434"/>
                </a:lnTo>
                <a:lnTo>
                  <a:pt x="328692" y="1169962"/>
                </a:lnTo>
                <a:lnTo>
                  <a:pt x="287821" y="1146285"/>
                </a:lnTo>
                <a:lnTo>
                  <a:pt x="249000" y="1119563"/>
                </a:lnTo>
                <a:lnTo>
                  <a:pt x="212385" y="1089956"/>
                </a:lnTo>
                <a:lnTo>
                  <a:pt x="178133" y="1057624"/>
                </a:lnTo>
                <a:lnTo>
                  <a:pt x="146400" y="1022725"/>
                </a:lnTo>
                <a:lnTo>
                  <a:pt x="117343" y="985420"/>
                </a:lnTo>
                <a:lnTo>
                  <a:pt x="91119" y="945868"/>
                </a:lnTo>
                <a:lnTo>
                  <a:pt x="67883" y="904229"/>
                </a:lnTo>
                <a:lnTo>
                  <a:pt x="47793" y="860663"/>
                </a:lnTo>
                <a:lnTo>
                  <a:pt x="31005" y="815328"/>
                </a:lnTo>
                <a:lnTo>
                  <a:pt x="17675" y="768386"/>
                </a:lnTo>
                <a:lnTo>
                  <a:pt x="7959" y="719995"/>
                </a:lnTo>
                <a:lnTo>
                  <a:pt x="2016" y="670315"/>
                </a:lnTo>
                <a:lnTo>
                  <a:pt x="0" y="619506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8464" y="4058411"/>
            <a:ext cx="1534667" cy="1557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9611" y="4076700"/>
            <a:ext cx="1452372" cy="1475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9720" y="4186173"/>
            <a:ext cx="1232789" cy="1255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39720" y="4186173"/>
            <a:ext cx="1232789" cy="1255903"/>
          </a:xfrm>
          <a:custGeom>
            <a:avLst/>
            <a:gdLst/>
            <a:ahLst/>
            <a:cxnLst/>
            <a:rect l="l" t="t" r="r" b="b"/>
            <a:pathLst>
              <a:path w="1232789" h="1255902">
                <a:moveTo>
                  <a:pt x="0" y="628014"/>
                </a:moveTo>
                <a:lnTo>
                  <a:pt x="2043" y="576508"/>
                </a:lnTo>
                <a:lnTo>
                  <a:pt x="8067" y="526149"/>
                </a:lnTo>
                <a:lnTo>
                  <a:pt x="17914" y="477097"/>
                </a:lnTo>
                <a:lnTo>
                  <a:pt x="31424" y="429516"/>
                </a:lnTo>
                <a:lnTo>
                  <a:pt x="48440" y="383565"/>
                </a:lnTo>
                <a:lnTo>
                  <a:pt x="68802" y="339408"/>
                </a:lnTo>
                <a:lnTo>
                  <a:pt x="92353" y="297206"/>
                </a:lnTo>
                <a:lnTo>
                  <a:pt x="118932" y="257120"/>
                </a:lnTo>
                <a:lnTo>
                  <a:pt x="148383" y="219312"/>
                </a:lnTo>
                <a:lnTo>
                  <a:pt x="180546" y="183943"/>
                </a:lnTo>
                <a:lnTo>
                  <a:pt x="215262" y="151176"/>
                </a:lnTo>
                <a:lnTo>
                  <a:pt x="252374" y="121172"/>
                </a:lnTo>
                <a:lnTo>
                  <a:pt x="291722" y="94092"/>
                </a:lnTo>
                <a:lnTo>
                  <a:pt x="333148" y="70099"/>
                </a:lnTo>
                <a:lnTo>
                  <a:pt x="376493" y="49353"/>
                </a:lnTo>
                <a:lnTo>
                  <a:pt x="421599" y="32017"/>
                </a:lnTo>
                <a:lnTo>
                  <a:pt x="468307" y="18252"/>
                </a:lnTo>
                <a:lnTo>
                  <a:pt x="516458" y="8219"/>
                </a:lnTo>
                <a:lnTo>
                  <a:pt x="565895" y="2081"/>
                </a:lnTo>
                <a:lnTo>
                  <a:pt x="616458" y="0"/>
                </a:lnTo>
                <a:lnTo>
                  <a:pt x="667002" y="2081"/>
                </a:lnTo>
                <a:lnTo>
                  <a:pt x="716422" y="8219"/>
                </a:lnTo>
                <a:lnTo>
                  <a:pt x="764559" y="18252"/>
                </a:lnTo>
                <a:lnTo>
                  <a:pt x="811254" y="32017"/>
                </a:lnTo>
                <a:lnTo>
                  <a:pt x="856349" y="49353"/>
                </a:lnTo>
                <a:lnTo>
                  <a:pt x="899684" y="70099"/>
                </a:lnTo>
                <a:lnTo>
                  <a:pt x="941101" y="94092"/>
                </a:lnTo>
                <a:lnTo>
                  <a:pt x="980442" y="121172"/>
                </a:lnTo>
                <a:lnTo>
                  <a:pt x="1017547" y="151176"/>
                </a:lnTo>
                <a:lnTo>
                  <a:pt x="1052258" y="183943"/>
                </a:lnTo>
                <a:lnTo>
                  <a:pt x="1084417" y="219312"/>
                </a:lnTo>
                <a:lnTo>
                  <a:pt x="1113864" y="257120"/>
                </a:lnTo>
                <a:lnTo>
                  <a:pt x="1140441" y="297206"/>
                </a:lnTo>
                <a:lnTo>
                  <a:pt x="1163989" y="339408"/>
                </a:lnTo>
                <a:lnTo>
                  <a:pt x="1184350" y="383565"/>
                </a:lnTo>
                <a:lnTo>
                  <a:pt x="1201365" y="429516"/>
                </a:lnTo>
                <a:lnTo>
                  <a:pt x="1214875" y="477097"/>
                </a:lnTo>
                <a:lnTo>
                  <a:pt x="1224721" y="526149"/>
                </a:lnTo>
                <a:lnTo>
                  <a:pt x="1230745" y="576508"/>
                </a:lnTo>
                <a:lnTo>
                  <a:pt x="1232789" y="628014"/>
                </a:lnTo>
                <a:lnTo>
                  <a:pt x="1230745" y="679503"/>
                </a:lnTo>
                <a:lnTo>
                  <a:pt x="1224721" y="729846"/>
                </a:lnTo>
                <a:lnTo>
                  <a:pt x="1214875" y="778883"/>
                </a:lnTo>
                <a:lnTo>
                  <a:pt x="1201365" y="826451"/>
                </a:lnTo>
                <a:lnTo>
                  <a:pt x="1184350" y="872390"/>
                </a:lnTo>
                <a:lnTo>
                  <a:pt x="1163989" y="916537"/>
                </a:lnTo>
                <a:lnTo>
                  <a:pt x="1140441" y="958731"/>
                </a:lnTo>
                <a:lnTo>
                  <a:pt x="1113864" y="998810"/>
                </a:lnTo>
                <a:lnTo>
                  <a:pt x="1084417" y="1036612"/>
                </a:lnTo>
                <a:lnTo>
                  <a:pt x="1052258" y="1071975"/>
                </a:lnTo>
                <a:lnTo>
                  <a:pt x="1017547" y="1104738"/>
                </a:lnTo>
                <a:lnTo>
                  <a:pt x="980442" y="1134738"/>
                </a:lnTo>
                <a:lnTo>
                  <a:pt x="941101" y="1161815"/>
                </a:lnTo>
                <a:lnTo>
                  <a:pt x="899684" y="1185807"/>
                </a:lnTo>
                <a:lnTo>
                  <a:pt x="856349" y="1206551"/>
                </a:lnTo>
                <a:lnTo>
                  <a:pt x="811254" y="1223886"/>
                </a:lnTo>
                <a:lnTo>
                  <a:pt x="764559" y="1237651"/>
                </a:lnTo>
                <a:lnTo>
                  <a:pt x="716422" y="1247683"/>
                </a:lnTo>
                <a:lnTo>
                  <a:pt x="667002" y="1253821"/>
                </a:lnTo>
                <a:lnTo>
                  <a:pt x="616458" y="1255903"/>
                </a:lnTo>
                <a:lnTo>
                  <a:pt x="565895" y="1253821"/>
                </a:lnTo>
                <a:lnTo>
                  <a:pt x="516458" y="1247683"/>
                </a:lnTo>
                <a:lnTo>
                  <a:pt x="468307" y="1237651"/>
                </a:lnTo>
                <a:lnTo>
                  <a:pt x="421599" y="1223886"/>
                </a:lnTo>
                <a:lnTo>
                  <a:pt x="376493" y="1206551"/>
                </a:lnTo>
                <a:lnTo>
                  <a:pt x="333148" y="1185807"/>
                </a:lnTo>
                <a:lnTo>
                  <a:pt x="291722" y="1161815"/>
                </a:lnTo>
                <a:lnTo>
                  <a:pt x="252374" y="1134738"/>
                </a:lnTo>
                <a:lnTo>
                  <a:pt x="215262" y="1104738"/>
                </a:lnTo>
                <a:lnTo>
                  <a:pt x="180546" y="1071975"/>
                </a:lnTo>
                <a:lnTo>
                  <a:pt x="148383" y="1036612"/>
                </a:lnTo>
                <a:lnTo>
                  <a:pt x="118932" y="998810"/>
                </a:lnTo>
                <a:lnTo>
                  <a:pt x="92353" y="958731"/>
                </a:lnTo>
                <a:lnTo>
                  <a:pt x="68802" y="916537"/>
                </a:lnTo>
                <a:lnTo>
                  <a:pt x="48440" y="872390"/>
                </a:lnTo>
                <a:lnTo>
                  <a:pt x="31424" y="826451"/>
                </a:lnTo>
                <a:lnTo>
                  <a:pt x="17914" y="778883"/>
                </a:lnTo>
                <a:lnTo>
                  <a:pt x="8067" y="729846"/>
                </a:lnTo>
                <a:lnTo>
                  <a:pt x="2043" y="679503"/>
                </a:lnTo>
                <a:lnTo>
                  <a:pt x="0" y="628014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10842" y="6253073"/>
            <a:ext cx="33407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Hoshal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use RG, Hoskins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rch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1971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;102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:3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happens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to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the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err="1" smtClean="0">
                <a:solidFill>
                  <a:srgbClr val="5200A3"/>
                </a:solidFill>
                <a:latin typeface="Arial Narrow"/>
                <a:cs typeface="Arial Narrow"/>
              </a:rPr>
              <a:t>sheat</a:t>
            </a:r>
            <a:r>
              <a:rPr lang="en-CA"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at</a:t>
            </a:r>
            <a:endParaRPr sz="4000" dirty="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time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heter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removal?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0245" y="1957704"/>
            <a:ext cx="524827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0"/>
              </a:lnSpc>
            </a:pP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Sh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ath</a:t>
            </a:r>
            <a:r>
              <a:rPr sz="18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re</a:t>
            </a:r>
            <a:r>
              <a:rPr sz="18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ns</a:t>
            </a:r>
            <a:r>
              <a:rPr sz="1800" b="1" spc="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ed</a:t>
            </a:r>
            <a:r>
              <a:rPr sz="1800" b="1" spc="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to the v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in</a:t>
            </a:r>
            <a:r>
              <a:rPr sz="1800" b="1" spc="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aft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er</a:t>
            </a:r>
            <a:r>
              <a:rPr sz="18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ath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ter</a:t>
            </a:r>
            <a:r>
              <a:rPr sz="1800" b="1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re</a:t>
            </a:r>
            <a:r>
              <a:rPr sz="18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6983" y="2215895"/>
            <a:ext cx="2072640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80107" y="2388361"/>
            <a:ext cx="71755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 smtClean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36920" y="2258567"/>
            <a:ext cx="2072639" cy="3296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52235" y="2430526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dirty="0" smtClean="0">
                <a:latin typeface="Calibri"/>
                <a:cs typeface="Calibri"/>
              </a:rPr>
              <a:t>C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8731" y="2962655"/>
            <a:ext cx="1182624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948" y="2985516"/>
            <a:ext cx="927100" cy="371729"/>
          </a:xfrm>
          <a:custGeom>
            <a:avLst/>
            <a:gdLst/>
            <a:ahLst/>
            <a:cxnLst/>
            <a:rect l="l" t="t" r="r" b="b"/>
            <a:pathLst>
              <a:path w="927100" h="371729">
                <a:moveTo>
                  <a:pt x="125466" y="209521"/>
                </a:moveTo>
                <a:lnTo>
                  <a:pt x="114521" y="209567"/>
                </a:lnTo>
                <a:lnTo>
                  <a:pt x="107060" y="214757"/>
                </a:lnTo>
                <a:lnTo>
                  <a:pt x="0" y="340360"/>
                </a:lnTo>
                <a:lnTo>
                  <a:pt x="161925" y="371729"/>
                </a:lnTo>
                <a:lnTo>
                  <a:pt x="174523" y="369836"/>
                </a:lnTo>
                <a:lnTo>
                  <a:pt x="183010" y="360652"/>
                </a:lnTo>
                <a:lnTo>
                  <a:pt x="182769" y="346371"/>
                </a:lnTo>
                <a:lnTo>
                  <a:pt x="182365" y="345821"/>
                </a:lnTo>
                <a:lnTo>
                  <a:pt x="41909" y="345821"/>
                </a:lnTo>
                <a:lnTo>
                  <a:pt x="29336" y="309880"/>
                </a:lnTo>
                <a:lnTo>
                  <a:pt x="95905" y="286576"/>
                </a:lnTo>
                <a:lnTo>
                  <a:pt x="136017" y="239522"/>
                </a:lnTo>
                <a:lnTo>
                  <a:pt x="140536" y="228377"/>
                </a:lnTo>
                <a:lnTo>
                  <a:pt x="137613" y="216939"/>
                </a:lnTo>
                <a:lnTo>
                  <a:pt x="125466" y="209521"/>
                </a:lnTo>
                <a:close/>
              </a:path>
              <a:path w="927100" h="371729">
                <a:moveTo>
                  <a:pt x="95905" y="286576"/>
                </a:moveTo>
                <a:lnTo>
                  <a:pt x="29336" y="309880"/>
                </a:lnTo>
                <a:lnTo>
                  <a:pt x="41909" y="345821"/>
                </a:lnTo>
                <a:lnTo>
                  <a:pt x="57878" y="340233"/>
                </a:lnTo>
                <a:lnTo>
                  <a:pt x="50165" y="340233"/>
                </a:lnTo>
                <a:lnTo>
                  <a:pt x="39243" y="309118"/>
                </a:lnTo>
                <a:lnTo>
                  <a:pt x="76689" y="309118"/>
                </a:lnTo>
                <a:lnTo>
                  <a:pt x="95905" y="286576"/>
                </a:lnTo>
                <a:close/>
              </a:path>
              <a:path w="927100" h="371729">
                <a:moveTo>
                  <a:pt x="107148" y="322992"/>
                </a:moveTo>
                <a:lnTo>
                  <a:pt x="41909" y="345821"/>
                </a:lnTo>
                <a:lnTo>
                  <a:pt x="182365" y="345821"/>
                </a:lnTo>
                <a:lnTo>
                  <a:pt x="175915" y="337042"/>
                </a:lnTo>
                <a:lnTo>
                  <a:pt x="107148" y="322992"/>
                </a:lnTo>
                <a:close/>
              </a:path>
              <a:path w="927100" h="371729">
                <a:moveTo>
                  <a:pt x="39243" y="309118"/>
                </a:moveTo>
                <a:lnTo>
                  <a:pt x="50165" y="340233"/>
                </a:lnTo>
                <a:lnTo>
                  <a:pt x="71134" y="315634"/>
                </a:lnTo>
                <a:lnTo>
                  <a:pt x="39243" y="309118"/>
                </a:lnTo>
                <a:close/>
              </a:path>
              <a:path w="927100" h="371729">
                <a:moveTo>
                  <a:pt x="71134" y="315634"/>
                </a:moveTo>
                <a:lnTo>
                  <a:pt x="50165" y="340233"/>
                </a:lnTo>
                <a:lnTo>
                  <a:pt x="57878" y="340233"/>
                </a:lnTo>
                <a:lnTo>
                  <a:pt x="107148" y="322992"/>
                </a:lnTo>
                <a:lnTo>
                  <a:pt x="71134" y="315634"/>
                </a:lnTo>
                <a:close/>
              </a:path>
              <a:path w="927100" h="371729">
                <a:moveTo>
                  <a:pt x="914526" y="0"/>
                </a:moveTo>
                <a:lnTo>
                  <a:pt x="95905" y="286576"/>
                </a:lnTo>
                <a:lnTo>
                  <a:pt x="71134" y="315634"/>
                </a:lnTo>
                <a:lnTo>
                  <a:pt x="107148" y="322992"/>
                </a:lnTo>
                <a:lnTo>
                  <a:pt x="927100" y="36068"/>
                </a:lnTo>
                <a:lnTo>
                  <a:pt x="914526" y="0"/>
                </a:lnTo>
                <a:close/>
              </a:path>
              <a:path w="927100" h="371729">
                <a:moveTo>
                  <a:pt x="76689" y="309118"/>
                </a:moveTo>
                <a:lnTo>
                  <a:pt x="39243" y="309118"/>
                </a:lnTo>
                <a:lnTo>
                  <a:pt x="71134" y="315634"/>
                </a:lnTo>
                <a:lnTo>
                  <a:pt x="76689" y="309118"/>
                </a:lnTo>
                <a:close/>
              </a:path>
            </a:pathLst>
          </a:custGeom>
          <a:solidFill>
            <a:srgbClr val="F49F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44408" y="2669159"/>
            <a:ext cx="673290" cy="5914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 sh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8702" y="2675509"/>
            <a:ext cx="745680" cy="564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 sh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9504" y="3240023"/>
            <a:ext cx="998219" cy="595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1848" y="3262376"/>
            <a:ext cx="742823" cy="359918"/>
          </a:xfrm>
          <a:custGeom>
            <a:avLst/>
            <a:gdLst/>
            <a:ahLst/>
            <a:cxnLst/>
            <a:rect l="l" t="t" r="r" b="b"/>
            <a:pathLst>
              <a:path w="742823" h="359918">
                <a:moveTo>
                  <a:pt x="115153" y="201129"/>
                </a:moveTo>
                <a:lnTo>
                  <a:pt x="104320" y="201872"/>
                </a:lnTo>
                <a:lnTo>
                  <a:pt x="96900" y="207772"/>
                </a:lnTo>
                <a:lnTo>
                  <a:pt x="0" y="341249"/>
                </a:lnTo>
                <a:lnTo>
                  <a:pt x="163956" y="359918"/>
                </a:lnTo>
                <a:lnTo>
                  <a:pt x="176719" y="356785"/>
                </a:lnTo>
                <a:lnTo>
                  <a:pt x="184401" y="346362"/>
                </a:lnTo>
                <a:lnTo>
                  <a:pt x="184008" y="343535"/>
                </a:lnTo>
                <a:lnTo>
                  <a:pt x="42290" y="343535"/>
                </a:lnTo>
                <a:lnTo>
                  <a:pt x="26924" y="308610"/>
                </a:lnTo>
                <a:lnTo>
                  <a:pt x="91405" y="280203"/>
                </a:lnTo>
                <a:lnTo>
                  <a:pt x="127762" y="230124"/>
                </a:lnTo>
                <a:lnTo>
                  <a:pt x="131424" y="218701"/>
                </a:lnTo>
                <a:lnTo>
                  <a:pt x="127680" y="207605"/>
                </a:lnTo>
                <a:lnTo>
                  <a:pt x="115153" y="201129"/>
                </a:lnTo>
                <a:close/>
              </a:path>
              <a:path w="742823" h="359918">
                <a:moveTo>
                  <a:pt x="91405" y="280203"/>
                </a:moveTo>
                <a:lnTo>
                  <a:pt x="26924" y="308610"/>
                </a:lnTo>
                <a:lnTo>
                  <a:pt x="42290" y="343535"/>
                </a:lnTo>
                <a:lnTo>
                  <a:pt x="56699" y="337185"/>
                </a:lnTo>
                <a:lnTo>
                  <a:pt x="50037" y="337185"/>
                </a:lnTo>
                <a:lnTo>
                  <a:pt x="36829" y="307086"/>
                </a:lnTo>
                <a:lnTo>
                  <a:pt x="71889" y="307086"/>
                </a:lnTo>
                <a:lnTo>
                  <a:pt x="91405" y="280203"/>
                </a:lnTo>
                <a:close/>
              </a:path>
              <a:path w="742823" h="359918">
                <a:moveTo>
                  <a:pt x="106874" y="315071"/>
                </a:moveTo>
                <a:lnTo>
                  <a:pt x="42290" y="343535"/>
                </a:lnTo>
                <a:lnTo>
                  <a:pt x="184008" y="343535"/>
                </a:lnTo>
                <a:lnTo>
                  <a:pt x="182406" y="332023"/>
                </a:lnTo>
                <a:lnTo>
                  <a:pt x="173786" y="323561"/>
                </a:lnTo>
                <a:lnTo>
                  <a:pt x="168275" y="322072"/>
                </a:lnTo>
                <a:lnTo>
                  <a:pt x="106874" y="315071"/>
                </a:lnTo>
                <a:close/>
              </a:path>
              <a:path w="742823" h="359918">
                <a:moveTo>
                  <a:pt x="36829" y="307086"/>
                </a:moveTo>
                <a:lnTo>
                  <a:pt x="50037" y="337185"/>
                </a:lnTo>
                <a:lnTo>
                  <a:pt x="69209" y="310777"/>
                </a:lnTo>
                <a:lnTo>
                  <a:pt x="36829" y="307086"/>
                </a:lnTo>
                <a:close/>
              </a:path>
              <a:path w="742823" h="359918">
                <a:moveTo>
                  <a:pt x="69209" y="310777"/>
                </a:moveTo>
                <a:lnTo>
                  <a:pt x="50037" y="337185"/>
                </a:lnTo>
                <a:lnTo>
                  <a:pt x="56699" y="337185"/>
                </a:lnTo>
                <a:lnTo>
                  <a:pt x="106874" y="315071"/>
                </a:lnTo>
                <a:lnTo>
                  <a:pt x="69209" y="310777"/>
                </a:lnTo>
                <a:close/>
              </a:path>
              <a:path w="742823" h="359918">
                <a:moveTo>
                  <a:pt x="727455" y="0"/>
                </a:moveTo>
                <a:lnTo>
                  <a:pt x="91405" y="280203"/>
                </a:lnTo>
                <a:lnTo>
                  <a:pt x="69209" y="310777"/>
                </a:lnTo>
                <a:lnTo>
                  <a:pt x="106874" y="315071"/>
                </a:lnTo>
                <a:lnTo>
                  <a:pt x="742823" y="34798"/>
                </a:lnTo>
                <a:lnTo>
                  <a:pt x="727455" y="0"/>
                </a:lnTo>
                <a:close/>
              </a:path>
              <a:path w="742823" h="359918">
                <a:moveTo>
                  <a:pt x="71889" y="307086"/>
                </a:moveTo>
                <a:lnTo>
                  <a:pt x="36829" y="307086"/>
                </a:lnTo>
                <a:lnTo>
                  <a:pt x="69209" y="310777"/>
                </a:lnTo>
                <a:lnTo>
                  <a:pt x="71889" y="307086"/>
                </a:lnTo>
                <a:close/>
              </a:path>
            </a:pathLst>
          </a:custGeom>
          <a:solidFill>
            <a:srgbClr val="F49F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4917" y="3039109"/>
            <a:ext cx="99568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9920" y="6253073"/>
            <a:ext cx="309753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Oguzkurt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Nephrol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 Transplant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ug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2007;22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-9.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9380" y="5517164"/>
            <a:ext cx="3216910" cy="659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888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theter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(ar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ow)</a:t>
            </a:r>
            <a:r>
              <a:rPr sz="16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was 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ul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 b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ck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ntrast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was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injected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 demonst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ate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whole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mater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ial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7304" y="5561787"/>
            <a:ext cx="3660775" cy="655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7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catheter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was 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emoved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completely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 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rem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ined attach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 to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 v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wall and did not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em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olize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9522" y="693801"/>
            <a:ext cx="418465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Cl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7716" y="1657350"/>
            <a:ext cx="604978" cy="1798447"/>
          </a:xfrm>
          <a:custGeom>
            <a:avLst/>
            <a:gdLst/>
            <a:ahLst/>
            <a:cxnLst/>
            <a:rect l="l" t="t" r="r" b="b"/>
            <a:pathLst>
              <a:path w="604978" h="1798447">
                <a:moveTo>
                  <a:pt x="0" y="1798447"/>
                </a:moveTo>
                <a:lnTo>
                  <a:pt x="604978" y="1798447"/>
                </a:lnTo>
                <a:lnTo>
                  <a:pt x="604978" y="0"/>
                </a:lnTo>
                <a:lnTo>
                  <a:pt x="0" y="0"/>
                </a:lnTo>
                <a:lnTo>
                  <a:pt x="0" y="1798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15020" y="693801"/>
            <a:ext cx="7229475" cy="533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Morphology</a:t>
            </a:r>
            <a:r>
              <a:rPr sz="4000" spc="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ver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9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ime</a:t>
            </a:r>
            <a:endParaRPr sz="4000" dirty="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18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423285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48046" y="1612900"/>
            <a:ext cx="2794254" cy="1784603"/>
          </a:xfrm>
          <a:custGeom>
            <a:avLst/>
            <a:gdLst/>
            <a:ahLst/>
            <a:cxnLst/>
            <a:rect l="l" t="t" r="r" b="b"/>
            <a:pathLst>
              <a:path w="2794254" h="1784603">
                <a:moveTo>
                  <a:pt x="0" y="1784603"/>
                </a:moveTo>
                <a:lnTo>
                  <a:pt x="2794254" y="1784603"/>
                </a:lnTo>
                <a:lnTo>
                  <a:pt x="2794254" y="0"/>
                </a:lnTo>
                <a:lnTo>
                  <a:pt x="0" y="0"/>
                </a:lnTo>
                <a:lnTo>
                  <a:pt x="0" y="1784603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34972" y="6238747"/>
            <a:ext cx="312293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Mokrzycki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MH, 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K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idney Inte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national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ept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78:121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–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34972" y="6391147"/>
            <a:ext cx="459232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 startAt="2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algado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OJ. Vascular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Hemodialysi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Overview 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mphasis on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Complications 2013.</a:t>
            </a:r>
            <a:endParaRPr sz="1000">
              <a:latin typeface="Arial Narrow"/>
              <a:cs typeface="Arial Narrow"/>
            </a:endParaRPr>
          </a:p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 startAt="2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accharajani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TJ.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tlas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Dialy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62184" y="1582839"/>
            <a:ext cx="2987539" cy="2127164"/>
            <a:chOff x="5409609" y="1824631"/>
            <a:chExt cx="2987539" cy="212716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6925" y="1824631"/>
              <a:ext cx="2880223" cy="1798710"/>
            </a:xfrm>
            <a:prstGeom prst="rect">
              <a:avLst/>
            </a:prstGeom>
            <a:solidFill>
              <a:schemeClr val="bg1"/>
            </a:solidFill>
            <a:ln w="88900" cap="sq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lumMod val="75000"/>
                  <a:alpha val="7000"/>
                </a:schemeClr>
              </a:glo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409609" y="3613241"/>
              <a:ext cx="1878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Fresh fibrin sheath</a:t>
              </a:r>
              <a:r>
                <a:rPr lang="en-US" sz="1600" b="1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endParaRPr lang="en-US" sz="1600" b="1" baseline="30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84688" y="1549982"/>
            <a:ext cx="2834025" cy="2034264"/>
            <a:chOff x="5281300" y="1703353"/>
            <a:chExt cx="2834025" cy="2034264"/>
          </a:xfrm>
        </p:grpSpPr>
        <p:pic>
          <p:nvPicPr>
            <p:cNvPr id="34" name="Shape 32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32" t="25646" r="19864" b="45472"/>
            <a:stretch/>
          </p:blipFill>
          <p:spPr>
            <a:xfrm>
              <a:off x="5409609" y="1703353"/>
              <a:ext cx="2705716" cy="1695710"/>
            </a:xfrm>
            <a:prstGeom prst="rect">
              <a:avLst/>
            </a:prstGeom>
            <a:solidFill>
              <a:schemeClr val="bg1"/>
            </a:solidFill>
            <a:ln w="88900" cap="sq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lumMod val="75000"/>
                  <a:alpha val="7000"/>
                </a:schemeClr>
              </a:glo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5281300" y="3399063"/>
              <a:ext cx="2163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Adhered fibrin sheath</a:t>
              </a:r>
              <a:r>
                <a:rPr lang="en-US" sz="1600" b="1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endParaRPr lang="en-US" sz="1600" b="1" baseline="30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36" name="Shape 33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942" y="3962400"/>
            <a:ext cx="3023338" cy="158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lumMod val="75000"/>
                <a:alpha val="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7" name="Shape 320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538" y="3786080"/>
            <a:ext cx="2983270" cy="1938490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/>
            </a:solidFill>
            <a:miter lim="800000"/>
          </a:ln>
          <a:effectLst>
            <a:glow rad="63500">
              <a:schemeClr val="accent1">
                <a:lumMod val="75000"/>
                <a:alpha val="7000"/>
              </a:schemeClr>
            </a:glow>
          </a:effectLst>
        </p:spPr>
      </p:pic>
      <p:sp>
        <p:nvSpPr>
          <p:cNvPr id="38" name="TextBox 37"/>
          <p:cNvSpPr txBox="1"/>
          <p:nvPr/>
        </p:nvSpPr>
        <p:spPr>
          <a:xfrm>
            <a:off x="5265966" y="5762602"/>
            <a:ext cx="2282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Organized fibrin sheath</a:t>
            </a:r>
            <a:r>
              <a:rPr lang="en-US" sz="1600" b="1" baseline="30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sz="16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2184" y="5628649"/>
            <a:ext cx="209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Fibrin sheath with cuff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Learn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ng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bjective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969" y="1867600"/>
            <a:ext cx="6716395" cy="160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45510">
              <a:lnSpc>
                <a:spcPct val="104400"/>
              </a:lnSpc>
            </a:pP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r>
              <a:rPr sz="16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COMPL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TION OF</a:t>
            </a:r>
            <a:r>
              <a:rPr sz="16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IS P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OGRAM T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TICI</a:t>
            </a:r>
            <a:r>
              <a:rPr sz="1600" b="1" spc="-10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TS</a:t>
            </a:r>
            <a:r>
              <a:rPr sz="16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WILL</a:t>
            </a:r>
            <a:r>
              <a:rPr sz="16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BE</a:t>
            </a:r>
            <a:r>
              <a:rPr sz="1600" b="1" spc="-5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B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LE</a:t>
            </a:r>
            <a:r>
              <a:rPr sz="16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3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O: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Uti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ize 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ces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assess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CVCs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ysis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fy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ombo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sio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ersta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nces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 dysf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ncti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CVC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969" y="2999359"/>
            <a:ext cx="3915410" cy="1018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Catheter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Dysfun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tion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83820">
              <a:lnSpc>
                <a:spcPct val="100000"/>
              </a:lnSpc>
            </a:pPr>
            <a:r>
              <a:rPr sz="200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b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le</a:t>
            </a:r>
            <a:r>
              <a:rPr sz="2000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Comp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9470" y="5485587"/>
            <a:ext cx="110172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hoto</a:t>
            </a:r>
            <a:r>
              <a:rPr sz="1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courtesy</a:t>
            </a: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 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. Offer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969" y="2461386"/>
            <a:ext cx="5582285" cy="183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are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some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sible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 con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equen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-relate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 thrombos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9470" y="5485587"/>
            <a:ext cx="110172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hoto</a:t>
            </a:r>
            <a:r>
              <a:rPr sz="1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courtesy</a:t>
            </a: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 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. Offer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Hemodial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ysis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Inadequ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cy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8048" y="2252472"/>
            <a:ext cx="6408420" cy="351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5800" y="2276475"/>
            <a:ext cx="6313551" cy="341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5800" y="2276475"/>
            <a:ext cx="6313551" cy="3419475"/>
          </a:xfrm>
          <a:custGeom>
            <a:avLst/>
            <a:gdLst/>
            <a:ahLst/>
            <a:cxnLst/>
            <a:rect l="l" t="t" r="r" b="b"/>
            <a:pathLst>
              <a:path w="6313551" h="3419475">
                <a:moveTo>
                  <a:pt x="0" y="569976"/>
                </a:moveTo>
                <a:lnTo>
                  <a:pt x="1889" y="523223"/>
                </a:lnTo>
                <a:lnTo>
                  <a:pt x="7458" y="477512"/>
                </a:lnTo>
                <a:lnTo>
                  <a:pt x="16562" y="432989"/>
                </a:lnTo>
                <a:lnTo>
                  <a:pt x="29053" y="389802"/>
                </a:lnTo>
                <a:lnTo>
                  <a:pt x="44785" y="348097"/>
                </a:lnTo>
                <a:lnTo>
                  <a:pt x="63611" y="308019"/>
                </a:lnTo>
                <a:lnTo>
                  <a:pt x="85385" y="269717"/>
                </a:lnTo>
                <a:lnTo>
                  <a:pt x="109959" y="233336"/>
                </a:lnTo>
                <a:lnTo>
                  <a:pt x="137188" y="199023"/>
                </a:lnTo>
                <a:lnTo>
                  <a:pt x="166925" y="166925"/>
                </a:lnTo>
                <a:lnTo>
                  <a:pt x="199023" y="137188"/>
                </a:lnTo>
                <a:lnTo>
                  <a:pt x="233336" y="109959"/>
                </a:lnTo>
                <a:lnTo>
                  <a:pt x="269717" y="85385"/>
                </a:lnTo>
                <a:lnTo>
                  <a:pt x="308019" y="63611"/>
                </a:lnTo>
                <a:lnTo>
                  <a:pt x="348097" y="44785"/>
                </a:lnTo>
                <a:lnTo>
                  <a:pt x="389802" y="29053"/>
                </a:lnTo>
                <a:lnTo>
                  <a:pt x="432989" y="16562"/>
                </a:lnTo>
                <a:lnTo>
                  <a:pt x="477512" y="7458"/>
                </a:lnTo>
                <a:lnTo>
                  <a:pt x="523223" y="1889"/>
                </a:lnTo>
                <a:lnTo>
                  <a:pt x="569976" y="0"/>
                </a:lnTo>
                <a:lnTo>
                  <a:pt x="5743575" y="0"/>
                </a:lnTo>
                <a:lnTo>
                  <a:pt x="5790310" y="1889"/>
                </a:lnTo>
                <a:lnTo>
                  <a:pt x="5836007" y="7458"/>
                </a:lnTo>
                <a:lnTo>
                  <a:pt x="5880519" y="16562"/>
                </a:lnTo>
                <a:lnTo>
                  <a:pt x="5923699" y="29053"/>
                </a:lnTo>
                <a:lnTo>
                  <a:pt x="5965400" y="44785"/>
                </a:lnTo>
                <a:lnTo>
                  <a:pt x="6005475" y="63611"/>
                </a:lnTo>
                <a:lnTo>
                  <a:pt x="6043777" y="85385"/>
                </a:lnTo>
                <a:lnTo>
                  <a:pt x="6080159" y="109959"/>
                </a:lnTo>
                <a:lnTo>
                  <a:pt x="6114475" y="137188"/>
                </a:lnTo>
                <a:lnTo>
                  <a:pt x="6146577" y="166925"/>
                </a:lnTo>
                <a:lnTo>
                  <a:pt x="6176319" y="199023"/>
                </a:lnTo>
                <a:lnTo>
                  <a:pt x="6203554" y="233336"/>
                </a:lnTo>
                <a:lnTo>
                  <a:pt x="6228135" y="269717"/>
                </a:lnTo>
                <a:lnTo>
                  <a:pt x="6249915" y="308019"/>
                </a:lnTo>
                <a:lnTo>
                  <a:pt x="6268747" y="348097"/>
                </a:lnTo>
                <a:lnTo>
                  <a:pt x="6284485" y="389802"/>
                </a:lnTo>
                <a:lnTo>
                  <a:pt x="6296981" y="432989"/>
                </a:lnTo>
                <a:lnTo>
                  <a:pt x="6306088" y="477512"/>
                </a:lnTo>
                <a:lnTo>
                  <a:pt x="6311660" y="523223"/>
                </a:lnTo>
                <a:lnTo>
                  <a:pt x="6313551" y="569976"/>
                </a:lnTo>
                <a:lnTo>
                  <a:pt x="6313551" y="2849499"/>
                </a:lnTo>
                <a:lnTo>
                  <a:pt x="6311660" y="2896251"/>
                </a:lnTo>
                <a:lnTo>
                  <a:pt x="6306088" y="2941962"/>
                </a:lnTo>
                <a:lnTo>
                  <a:pt x="6296981" y="2986485"/>
                </a:lnTo>
                <a:lnTo>
                  <a:pt x="6284485" y="3029672"/>
                </a:lnTo>
                <a:lnTo>
                  <a:pt x="6268747" y="3071377"/>
                </a:lnTo>
                <a:lnTo>
                  <a:pt x="6249915" y="3111455"/>
                </a:lnTo>
                <a:lnTo>
                  <a:pt x="6228135" y="3149757"/>
                </a:lnTo>
                <a:lnTo>
                  <a:pt x="6203554" y="3186138"/>
                </a:lnTo>
                <a:lnTo>
                  <a:pt x="6176319" y="3220451"/>
                </a:lnTo>
                <a:lnTo>
                  <a:pt x="6146577" y="3252549"/>
                </a:lnTo>
                <a:lnTo>
                  <a:pt x="6114475" y="3282286"/>
                </a:lnTo>
                <a:lnTo>
                  <a:pt x="6080159" y="3309515"/>
                </a:lnTo>
                <a:lnTo>
                  <a:pt x="6043777" y="3334089"/>
                </a:lnTo>
                <a:lnTo>
                  <a:pt x="6005475" y="3355863"/>
                </a:lnTo>
                <a:lnTo>
                  <a:pt x="5965400" y="3374689"/>
                </a:lnTo>
                <a:lnTo>
                  <a:pt x="5923699" y="3390421"/>
                </a:lnTo>
                <a:lnTo>
                  <a:pt x="5880519" y="3402912"/>
                </a:lnTo>
                <a:lnTo>
                  <a:pt x="5836007" y="3412016"/>
                </a:lnTo>
                <a:lnTo>
                  <a:pt x="5790310" y="3417585"/>
                </a:lnTo>
                <a:lnTo>
                  <a:pt x="5743575" y="3419475"/>
                </a:lnTo>
                <a:lnTo>
                  <a:pt x="569976" y="3419475"/>
                </a:lnTo>
                <a:lnTo>
                  <a:pt x="523223" y="3417585"/>
                </a:lnTo>
                <a:lnTo>
                  <a:pt x="477512" y="3412016"/>
                </a:lnTo>
                <a:lnTo>
                  <a:pt x="432989" y="3402912"/>
                </a:lnTo>
                <a:lnTo>
                  <a:pt x="389802" y="3390421"/>
                </a:lnTo>
                <a:lnTo>
                  <a:pt x="348097" y="3374689"/>
                </a:lnTo>
                <a:lnTo>
                  <a:pt x="308019" y="3355863"/>
                </a:lnTo>
                <a:lnTo>
                  <a:pt x="269717" y="3334089"/>
                </a:lnTo>
                <a:lnTo>
                  <a:pt x="233336" y="3309515"/>
                </a:lnTo>
                <a:lnTo>
                  <a:pt x="199023" y="3282286"/>
                </a:lnTo>
                <a:lnTo>
                  <a:pt x="166925" y="3252549"/>
                </a:lnTo>
                <a:lnTo>
                  <a:pt x="137188" y="3220451"/>
                </a:lnTo>
                <a:lnTo>
                  <a:pt x="109959" y="3186138"/>
                </a:lnTo>
                <a:lnTo>
                  <a:pt x="85385" y="3149757"/>
                </a:lnTo>
                <a:lnTo>
                  <a:pt x="63611" y="3111455"/>
                </a:lnTo>
                <a:lnTo>
                  <a:pt x="44785" y="3071377"/>
                </a:lnTo>
                <a:lnTo>
                  <a:pt x="29053" y="3029672"/>
                </a:lnTo>
                <a:lnTo>
                  <a:pt x="16562" y="2986485"/>
                </a:lnTo>
                <a:lnTo>
                  <a:pt x="7458" y="2941962"/>
                </a:lnTo>
                <a:lnTo>
                  <a:pt x="1889" y="2896251"/>
                </a:lnTo>
                <a:lnTo>
                  <a:pt x="0" y="2849499"/>
                </a:lnTo>
                <a:lnTo>
                  <a:pt x="0" y="56997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71089" y="1705864"/>
            <a:ext cx="5417820" cy="92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Inade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q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ua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b="1" spc="-5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Dialys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s:</a:t>
            </a:r>
            <a:r>
              <a:rPr sz="20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Urea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Clea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ance</a:t>
            </a:r>
            <a:r>
              <a:rPr sz="20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&lt;65%</a:t>
            </a:r>
            <a:r>
              <a:rPr sz="20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or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K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/V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&lt;1.2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1"/>
              </a:spcBef>
            </a:pPr>
            <a:endParaRPr sz="1400"/>
          </a:p>
          <a:p>
            <a:pPr marL="67945" algn="ctr">
              <a:lnSpc>
                <a:spcPct val="100000"/>
              </a:lnSpc>
            </a:pPr>
            <a:r>
              <a:rPr sz="20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gns</a:t>
            </a:r>
            <a:r>
              <a:rPr sz="20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&amp; 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ympt</a:t>
            </a:r>
            <a:r>
              <a:rPr sz="20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ms</a:t>
            </a:r>
            <a:r>
              <a:rPr sz="20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Inadequate</a:t>
            </a:r>
            <a:r>
              <a:rPr sz="2000" b="1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Dial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9429" y="2822702"/>
            <a:ext cx="2190115" cy="268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180" indent="-285115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ste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sea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9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Prur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cu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ty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1571" y="2822702"/>
            <a:ext cx="2865629" cy="2056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180" marR="768985" indent="-285115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ry 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hyp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rp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hyro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lang="en-CA" dirty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5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hy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Restl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ectro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ricari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ncti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270" y="6173825"/>
            <a:ext cx="223710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Wood,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Nursing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tandards.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il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8,2014.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Infec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ion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4147" y="2083851"/>
            <a:ext cx="4352290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7705" marR="12700" indent="-675640">
              <a:lnSpc>
                <a:spcPct val="101699"/>
              </a:lnSpc>
            </a:pP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CV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ht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ory resp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4120" y="1906523"/>
            <a:ext cx="2325624" cy="180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9186" y="2060829"/>
            <a:ext cx="2016379" cy="1499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4736" y="2016379"/>
            <a:ext cx="2105279" cy="1588770"/>
          </a:xfrm>
          <a:custGeom>
            <a:avLst/>
            <a:gdLst/>
            <a:ahLst/>
            <a:cxnLst/>
            <a:rect l="l" t="t" r="r" b="b"/>
            <a:pathLst>
              <a:path w="2105279" h="1588770">
                <a:moveTo>
                  <a:pt x="0" y="1588770"/>
                </a:moveTo>
                <a:lnTo>
                  <a:pt x="2105279" y="1588770"/>
                </a:lnTo>
                <a:lnTo>
                  <a:pt x="2105279" y="0"/>
                </a:lnTo>
                <a:lnTo>
                  <a:pt x="0" y="0"/>
                </a:lnTo>
                <a:lnTo>
                  <a:pt x="0" y="158877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3828" y="3777996"/>
            <a:ext cx="2324100" cy="1850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7497" y="3933063"/>
            <a:ext cx="2016378" cy="1541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3047" y="3888613"/>
            <a:ext cx="2105279" cy="1630045"/>
          </a:xfrm>
          <a:custGeom>
            <a:avLst/>
            <a:gdLst/>
            <a:ahLst/>
            <a:cxnLst/>
            <a:rect l="l" t="t" r="r" b="b"/>
            <a:pathLst>
              <a:path w="2105279" h="1630045">
                <a:moveTo>
                  <a:pt x="0" y="1630045"/>
                </a:moveTo>
                <a:lnTo>
                  <a:pt x="2105279" y="1630045"/>
                </a:lnTo>
                <a:lnTo>
                  <a:pt x="2105279" y="0"/>
                </a:lnTo>
                <a:lnTo>
                  <a:pt x="0" y="0"/>
                </a:lnTo>
                <a:lnTo>
                  <a:pt x="0" y="1630045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4367" y="3049523"/>
            <a:ext cx="818387" cy="1286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7675" y="3539490"/>
            <a:ext cx="731901" cy="730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7955" y="3068704"/>
            <a:ext cx="731619" cy="562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3255" y="3000755"/>
            <a:ext cx="816863" cy="1286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5801" y="3020060"/>
            <a:ext cx="731774" cy="730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5801" y="3658870"/>
            <a:ext cx="731492" cy="562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42642" y="5814669"/>
            <a:ext cx="6424295" cy="593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os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cou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sy</a:t>
            </a:r>
            <a:r>
              <a:rPr sz="9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endParaRPr sz="9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oersma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RS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Annals 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Oncology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2008;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19:43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42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3252" y="4815113"/>
            <a:ext cx="4290060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965" marR="12700" indent="-469900">
              <a:lnSpc>
                <a:spcPct val="101699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 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izat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owth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SVC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Syndrome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9621" y="1862073"/>
            <a:ext cx="4537075" cy="3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5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SIGNS</a:t>
            </a:r>
            <a:r>
              <a:rPr sz="2400" b="1" spc="-6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MP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INCL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r>
              <a:rPr sz="2400" b="1" spc="-15" baseline="24305" dirty="0" smtClean="0">
                <a:solidFill>
                  <a:srgbClr val="8063A1"/>
                </a:solidFill>
                <a:latin typeface="Arial Narrow"/>
                <a:cs typeface="Arial Narrow"/>
              </a:rPr>
              <a:t>1,2,3</a:t>
            </a:r>
            <a:endParaRPr sz="2400" baseline="24305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0323" y="2185416"/>
            <a:ext cx="3291839" cy="303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6870" y="2484882"/>
            <a:ext cx="1378585" cy="273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ain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4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welling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70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Erythema</a:t>
            </a:r>
            <a:endParaRPr sz="1600">
              <a:latin typeface="Arial Narrow"/>
              <a:cs typeface="Arial Narrow"/>
            </a:endParaRPr>
          </a:p>
          <a:p>
            <a:pPr marL="192405" marR="12700" indent="-180340">
              <a:lnSpc>
                <a:spcPct val="104099"/>
              </a:lnSpc>
              <a:spcBef>
                <a:spcPts val="30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rged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eral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veins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in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body</a:t>
            </a:r>
            <a:endParaRPr sz="1600">
              <a:latin typeface="Arial Narrow"/>
              <a:cs typeface="Arial Narrow"/>
            </a:endParaRPr>
          </a:p>
          <a:p>
            <a:pPr marL="192405" marR="203200" indent="-180340">
              <a:lnSpc>
                <a:spcPct val="104099"/>
              </a:lnSpc>
              <a:spcBef>
                <a:spcPts val="30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velopment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of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collateral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ci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culat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576" y="2474153"/>
            <a:ext cx="1740535" cy="1941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457834" indent="-180340">
              <a:lnSpc>
                <a:spcPct val="1044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eling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“fullne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s”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70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vere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Blur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vision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4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gia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70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endParaRPr sz="16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  <a:spcBef>
                <a:spcPts val="80"/>
              </a:spcBef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6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bre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ath)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3001" y="6050686"/>
            <a:ext cx="3696335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askin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JL,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Reiss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Wi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limas</a:t>
            </a:r>
            <a:r>
              <a:rPr sz="10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matological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2012;97(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50</a:t>
            </a:r>
            <a:endParaRPr sz="1000">
              <a:latin typeface="Arial Narrow"/>
              <a:cs typeface="Arial Narrow"/>
            </a:endParaRPr>
          </a:p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Rupert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JN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October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107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10):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72C-72G.</a:t>
            </a:r>
            <a:endParaRPr sz="1000">
              <a:latin typeface="Arial Narrow"/>
              <a:cs typeface="Arial Narrow"/>
            </a:endParaRPr>
          </a:p>
          <a:p>
            <a:pPr marL="126364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6364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Medl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lus.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ational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Institute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H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ealth,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SV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Obstruction,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updated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1/1/2013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8885" y="5406008"/>
            <a:ext cx="17081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hoto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courtesy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Dr.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cott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Tre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otola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1130" y="2846578"/>
            <a:ext cx="6534784" cy="1224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How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rop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CVC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ass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ment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impa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p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ati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ent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are?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1523" y="4694428"/>
            <a:ext cx="4697095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OING</a:t>
            </a:r>
            <a:r>
              <a:rPr sz="2000" spc="-14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NT</a:t>
            </a:r>
            <a:r>
              <a:rPr sz="20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DURING</a:t>
            </a:r>
            <a:r>
              <a:rPr sz="20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TRE</a:t>
            </a:r>
            <a:r>
              <a:rPr sz="2000" spc="-13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TMENT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Referen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(1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2)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817" y="1670811"/>
            <a:ext cx="7418070" cy="4392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880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skin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JA,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lytic 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mato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;9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(5):6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1–50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anage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ts: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dequa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J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Am 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;6(1):2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34.</a:t>
            </a:r>
            <a:endParaRPr sz="1400">
              <a:latin typeface="Arial Narrow"/>
              <a:cs typeface="Arial Narrow"/>
            </a:endParaRPr>
          </a:p>
          <a:p>
            <a:pPr marL="182880" marR="609600" indent="-170815">
              <a:lnSpc>
                <a:spcPct val="100000"/>
              </a:lnSpc>
              <a:spcBef>
                <a:spcPts val="10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rsma RS et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tic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infecti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 with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mato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ls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442.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 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100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 J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F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ctors 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tral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cat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anad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hae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rol 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v;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358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5-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91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marR="468630" indent="-170815">
              <a:lnSpc>
                <a:spcPct val="100000"/>
              </a:lnSpc>
              <a:spcBef>
                <a:spcPts val="10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dhu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rst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D, Mi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K,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Occl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(C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ADs).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;7(S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34.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VL</a:t>
            </a:r>
            <a:r>
              <a:rPr sz="14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 RG,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 formati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ters.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Arch Sur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r;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102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(4):3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Infus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;3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S):S1-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 Pl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 Nati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stitute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lth, SVC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structi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/1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2013.</a:t>
            </a:r>
            <a:endParaRPr sz="1400">
              <a:latin typeface="Arial Narrow"/>
              <a:cs typeface="Arial Narrow"/>
            </a:endParaRPr>
          </a:p>
          <a:p>
            <a:pPr marL="182880" marR="1270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ounda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(NK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KDOQI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tes: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Prev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rt 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Amer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of 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 Ju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(1)(S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2487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marR="602615" indent="-170815">
              <a:lnSpc>
                <a:spcPct val="100099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twork CE.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edu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cators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twork 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 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vasc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ccess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Referen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(2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2)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2665" marR="160020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Mokrzycki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MH,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 CE.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strate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to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timize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 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 flo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Int.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Dec;7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121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marR="12700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zkurt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Ozkan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U,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run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D,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rmed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mb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ze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rem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val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 the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ter?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rol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 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25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:3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677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9.</a:t>
            </a:r>
            <a:endParaRPr sz="1400">
              <a:latin typeface="Arial Narrow"/>
              <a:cs typeface="Arial Narrow"/>
            </a:endParaRPr>
          </a:p>
          <a:p>
            <a:pPr marL="1002665" marR="80010" indent="-170815">
              <a:lnSpc>
                <a:spcPts val="1680"/>
              </a:lnSpc>
              <a:spcBef>
                <a:spcPts val="55"/>
              </a:spcBef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MJ, 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lss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cy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 A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ud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Am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rol 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;2:1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1206.</a:t>
            </a:r>
            <a:endParaRPr sz="1400">
              <a:latin typeface="Arial Narrow"/>
              <a:cs typeface="Arial Narrow"/>
            </a:endParaRPr>
          </a:p>
          <a:p>
            <a:pPr marL="1002665" marR="288290" indent="-170815">
              <a:lnSpc>
                <a:spcPts val="168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 N,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GS,</a:t>
            </a:r>
            <a:r>
              <a:rPr sz="1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timiz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very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unne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ters.</a:t>
            </a:r>
            <a:r>
              <a:rPr sz="1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ASAIO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J. 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 Ma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r;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52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(2):1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62.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ts val="1625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RA.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va syn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AJN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Oct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obe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72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 OJ.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Overv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sis on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zuki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H,</a:t>
            </a:r>
            <a:endParaRPr sz="1400">
              <a:latin typeface="Arial Narrow"/>
              <a:cs typeface="Arial Narrow"/>
            </a:endParaRPr>
          </a:p>
          <a:p>
            <a:pPr marL="1002665">
              <a:lnSpc>
                <a:spcPct val="100000"/>
              </a:lnSpc>
            </a:pP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D. 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'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tomy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&amp; p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buque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IA: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.C. Br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rs;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99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M,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Ni N.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tures of 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mmon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endParaRPr sz="1400">
              <a:latin typeface="Arial Narrow"/>
              <a:cs typeface="Arial Narrow"/>
            </a:endParaRPr>
          </a:p>
          <a:p>
            <a:pPr marL="1002665">
              <a:lnSpc>
                <a:spcPct val="100000"/>
              </a:lnSpc>
            </a:pP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;3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(1):1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cch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TJ.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Atlas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Access.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ke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rest; 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010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TM.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 Us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EV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oda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;6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endParaRPr sz="1400">
              <a:latin typeface="Arial Narrow"/>
              <a:cs typeface="Arial Narrow"/>
            </a:endParaRPr>
          </a:p>
          <a:p>
            <a:pPr marL="1002665" marR="22669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DR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JM,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oug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N, Zh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J,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 M,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sk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fact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ctive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miz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J 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lth 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 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8;1: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15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ts val="1664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rds.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ril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2014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Factors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Influencing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He</a:t>
            </a:r>
            <a:r>
              <a:rPr sz="4000" spc="-50" dirty="0" smtClean="0">
                <a:solidFill>
                  <a:srgbClr val="5200A3"/>
                </a:solidFill>
                <a:latin typeface="Arial Narrow"/>
                <a:cs typeface="Arial Narrow"/>
              </a:rPr>
              <a:t>m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odialy</a:t>
            </a:r>
            <a:r>
              <a:rPr sz="40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sis</a:t>
            </a:r>
            <a:endParaRPr sz="400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Acce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975" spc="0" baseline="25157" dirty="0" smtClean="0">
                <a:solidFill>
                  <a:srgbClr val="5200A3"/>
                </a:solidFill>
                <a:latin typeface="Arial Narrow"/>
                <a:cs typeface="Arial Narrow"/>
              </a:rPr>
              <a:t>1,2</a:t>
            </a:r>
            <a:endParaRPr sz="3975" baseline="25157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7116" y="1957704"/>
            <a:ext cx="255333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0"/>
              </a:lnSpc>
            </a:pPr>
            <a:r>
              <a:rPr sz="1800" b="1" spc="-12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es</a:t>
            </a:r>
            <a:r>
              <a:rPr sz="18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ong </a:t>
            </a:r>
            <a:r>
              <a:rPr sz="1800" b="1" spc="-12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erm</a:t>
            </a:r>
            <a:r>
              <a:rPr sz="1800" b="1" spc="-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Ac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116" y="2280284"/>
            <a:ext cx="2661920" cy="840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Fistula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600" spc="-1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F)</a:t>
            </a:r>
            <a:r>
              <a:rPr sz="16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*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hoi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when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ible)</a:t>
            </a:r>
            <a:endParaRPr sz="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Graft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(</a:t>
            </a:r>
            <a:r>
              <a:rPr sz="1600" spc="-1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VG)</a:t>
            </a:r>
            <a:endParaRPr sz="16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entral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8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theter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(CV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5361" y="1951354"/>
            <a:ext cx="1423670" cy="254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F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act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rs</a:t>
            </a:r>
            <a:r>
              <a:rPr sz="1800" b="1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th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 i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fl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ue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 a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ss</a:t>
            </a:r>
            <a:r>
              <a:rPr sz="1800" b="1" spc="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clu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e: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Life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x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ctan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, 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dialysis,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refer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imelin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es, sui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abi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ve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sel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sk</a:t>
            </a:r>
            <a:r>
              <a:rPr sz="16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complications,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ice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8832" y="1313688"/>
            <a:ext cx="4445508" cy="469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35039" y="3651564"/>
            <a:ext cx="69024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04" marR="12700" indent="-218440">
              <a:lnSpc>
                <a:spcPct val="744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ig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ht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rium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 heart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6057" y="4907595"/>
            <a:ext cx="77406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marR="12700" indent="-184785">
              <a:lnSpc>
                <a:spcPct val="744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 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1346" y="5042722"/>
            <a:ext cx="892810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6540" marR="12700" indent="-243840">
              <a:lnSpc>
                <a:spcPct val="744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1246" y="2894076"/>
            <a:ext cx="4038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0663" y="2916935"/>
            <a:ext cx="3875532" cy="2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9503" y="3511550"/>
            <a:ext cx="22352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4514" y="3511550"/>
            <a:ext cx="3276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ula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4" y="4322953"/>
            <a:ext cx="32766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900" b="1" spc="0" dirty="0" smtClean="0">
                <a:solidFill>
                  <a:srgbClr val="5F497A"/>
                </a:solidFill>
                <a:latin typeface="Calibri"/>
                <a:cs typeface="Calibri"/>
              </a:rPr>
              <a:t>rter</a:t>
            </a:r>
            <a:r>
              <a:rPr sz="900" b="1" spc="-5" dirty="0" smtClean="0">
                <a:solidFill>
                  <a:srgbClr val="5F497A"/>
                </a:solidFill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323" y="4155947"/>
            <a:ext cx="3931920" cy="2391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16555" y="4810379"/>
            <a:ext cx="24892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Gra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0145" y="6186322"/>
            <a:ext cx="505333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5575" indent="-14351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55575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2006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Recommendations,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Graham,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 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Nephrol.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Dial. Transplant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2008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Nov;23(11):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9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Access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Sites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Used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for</a:t>
            </a:r>
            <a:r>
              <a:rPr lang="en-CA" sz="4000" dirty="0"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CVCs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2275" y="931925"/>
            <a:ext cx="6983349" cy="4833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4270" y="6171996"/>
            <a:ext cx="482092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hier D. Hole's human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anatomy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&amp;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physiology.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Dubuque,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 W.C.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rown Publishe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s; 1996.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209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Right External Jugular Vein</a:t>
            </a: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204807"/>
            <a:ext cx="23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Left External Jugular Vein</a:t>
            </a: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Elbow Connector 13"/>
          <p:cNvCxnSpPr>
            <a:endCxn id="19" idx="2"/>
          </p:cNvCxnSpPr>
          <p:nvPr/>
        </p:nvCxnSpPr>
        <p:spPr>
          <a:xfrm>
            <a:off x="4114800" y="2372185"/>
            <a:ext cx="885662" cy="15480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638800" y="2387064"/>
            <a:ext cx="838200" cy="175034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00462" y="2504132"/>
            <a:ext cx="45719" cy="45719"/>
          </a:xfrm>
          <a:prstGeom prst="ellips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593081" y="2539239"/>
            <a:ext cx="45719" cy="45719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Central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10" dirty="0" smtClean="0">
                <a:solidFill>
                  <a:srgbClr val="5200A3"/>
                </a:solidFill>
                <a:latin typeface="Arial Narrow"/>
                <a:cs typeface="Arial Narrow"/>
              </a:rPr>
              <a:t>V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enous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Catheter</a:t>
            </a:r>
            <a:r>
              <a:rPr sz="4000" spc="-4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9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ips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427" y="1505711"/>
            <a:ext cx="3550920" cy="470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7559" y="1501139"/>
            <a:ext cx="3549395" cy="4700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4164" y="1485900"/>
            <a:ext cx="3259835" cy="4701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1464" y="1692909"/>
            <a:ext cx="776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Spl</a:t>
            </a:r>
            <a:r>
              <a:rPr sz="18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18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Tip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602" y="1695958"/>
            <a:ext cx="127571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St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g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ge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red</a:t>
            </a:r>
            <a:r>
              <a:rPr sz="18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5281" y="1691004"/>
            <a:ext cx="147701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metri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al</a:t>
            </a:r>
            <a:r>
              <a:rPr sz="1800" b="1" spc="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Tip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2493" y="5351017"/>
            <a:ext cx="177927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Tal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a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D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ial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T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aspl.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9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6875" y="5692444"/>
            <a:ext cx="1809750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455" marR="12700" indent="-326390">
              <a:lnSpc>
                <a:spcPct val="100000"/>
              </a:lnSpc>
            </a:pPr>
            <a:r>
              <a:rPr sz="1200" b="1" spc="-8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wo</a:t>
            </a:r>
            <a:r>
              <a:rPr sz="1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symm</a:t>
            </a:r>
            <a:r>
              <a:rPr sz="12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trical tip</a:t>
            </a:r>
            <a:r>
              <a:rPr sz="1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ca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ters showing</a:t>
            </a:r>
            <a:r>
              <a:rPr sz="1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two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vi</a:t>
            </a:r>
            <a:r>
              <a:rPr sz="12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ws</a:t>
            </a:r>
            <a:endParaRPr sz="1200">
              <a:latin typeface="Arial Narrow"/>
              <a:cs typeface="Arial Narrow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62800" y="2819400"/>
            <a:ext cx="1143000" cy="72215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001000" y="2819400"/>
            <a:ext cx="304800" cy="53340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92465" y="2511623"/>
            <a:ext cx="100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Side Slot</a:t>
            </a:r>
            <a:endParaRPr lang="en-CA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9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ip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Locat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5442" y="2533650"/>
            <a:ext cx="225234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-term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modialy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sis,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954" y="2777246"/>
            <a:ext cx="2821940" cy="497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Cs</a:t>
            </a:r>
            <a:r>
              <a:rPr sz="16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uld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their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ps</a:t>
            </a:r>
            <a:r>
              <a:rPr sz="16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hin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ht atr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um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5442" y="3509264"/>
            <a:ext cx="3096260" cy="985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entral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eter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loc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uld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be 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termined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radiogra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phic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endParaRPr sz="1600">
              <a:latin typeface="Arial Narrow"/>
              <a:cs typeface="Arial Narrow"/>
            </a:endParaRPr>
          </a:p>
          <a:p>
            <a:pPr marL="299085" marR="162560">
              <a:lnSpc>
                <a:spcPts val="1920"/>
              </a:lnSpc>
              <a:spcBef>
                <a:spcPts val="60"/>
              </a:spcBef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cume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ted pr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init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therap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6171996"/>
            <a:ext cx="3412490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accharajani TJ.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tlas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Dialy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2010.</a:t>
            </a:r>
            <a:endParaRPr sz="1000">
              <a:latin typeface="Arial Narrow"/>
              <a:cs typeface="Arial Narrow"/>
            </a:endParaRPr>
          </a:p>
          <a:p>
            <a:pPr marL="126364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6364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Infusion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urses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ociety, J Infus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ur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2011;34(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1S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1020" y="1207008"/>
            <a:ext cx="4777739" cy="485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22260" y="3542029"/>
            <a:ext cx="69024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04" marR="12700" indent="-21844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ig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ht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rium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 heart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3114" y="4891785"/>
            <a:ext cx="77406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marR="12700" indent="-184785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 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5504" y="5028310"/>
            <a:ext cx="892810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6540" marR="12700" indent="-24384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039" y="2957448"/>
            <a:ext cx="4038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2766440"/>
            <a:ext cx="6991984" cy="1224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Asses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ment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</a:t>
            </a:r>
            <a:r>
              <a:rPr sz="4000" spc="-35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Hemodialysis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Patients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2406141"/>
            <a:ext cx="6682105" cy="1212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Do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you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k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now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’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your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protocol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regarding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catheter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ses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ment?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344" y="3830320"/>
            <a:ext cx="7520305" cy="605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-114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fu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nc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 cat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 u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ua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ly</a:t>
            </a:r>
            <a:r>
              <a:rPr sz="2000" i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is</a:t>
            </a:r>
            <a:r>
              <a:rPr sz="2000" i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ea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 to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lv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age th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 a</a:t>
            </a:r>
            <a:r>
              <a:rPr sz="2000" i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no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fu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nc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i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370"/>
              </a:lnSpc>
            </a:pPr>
            <a:r>
              <a:rPr sz="2000" i="1" dirty="0" smtClean="0">
                <a:solidFill>
                  <a:srgbClr val="8063A1"/>
                </a:solidFill>
                <a:latin typeface="Arial Narrow"/>
                <a:cs typeface="Arial Narrow"/>
              </a:rPr>
              <a:t>(KD</a:t>
            </a:r>
            <a:r>
              <a:rPr sz="2000" i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QI</a:t>
            </a:r>
            <a:r>
              <a:rPr sz="2000" i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200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6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)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2EE19528FE4E12448C31CD241E77D05C00FF5D22684A31B743BF0A2854AC26F29C" ma:contentTypeVersion="27" ma:contentTypeDescription="Create a new document." ma:contentTypeScope="" ma:versionID="9821a768d70788ea2d347fd2ca4b052e">
  <xsd:schema xmlns:xsd="http://www.w3.org/2001/XMLSchema" xmlns:xs="http://www.w3.org/2001/XMLSchema" xmlns:p="http://schemas.microsoft.com/office/2006/metadata/properties" xmlns:ns2="67044c99-5a09-4b69-ac4c-52c28ac1aa45" xmlns:ns3="4de64c37-ebdf-406a-9f1b-af099cf715f4" xmlns:ns4="c159c56b-ec28-428f-a724-6a3820a891b7" targetNamespace="http://schemas.microsoft.com/office/2006/metadata/properties" ma:root="true" ma:fieldsID="6e22c73ab9ee0d9a97b05c9a44eecdfc" ns2:_="" ns3:_="" ns4:_="">
    <xsd:import namespace="67044c99-5a09-4b69-ac4c-52c28ac1aa45"/>
    <xsd:import namespace="4de64c37-ebdf-406a-9f1b-af099cf715f4"/>
    <xsd:import namespace="c159c56b-ec28-428f-a724-6a3820a891b7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  <xsd:element ref="ns2:pcf28689761b43b38b589cabd7b30624" minOccurs="0"/>
                <xsd:element ref="ns2:hca6424b45d24f1ab8dada86dcb7a0d7" minOccurs="0"/>
                <xsd:element ref="ns2:HideDocument" minOccurs="0"/>
                <xsd:element ref="ns4:Microsite_x0020_Document" minOccurs="0"/>
                <xsd:element ref="ns4:pe3d8b6ea6634cf68e9d522198f488ec" minOccurs="0"/>
                <xsd:element ref="ns4:lf935340784b4b148875623ec48b666f" minOccurs="0"/>
                <xsd:element ref="ns4:b037cdbb674749148ed92d9d3c966d34" minOccurs="0"/>
                <xsd:element ref="ns4:Ac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44c99-5a09-4b69-ac4c-52c28ac1aa45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fieldId="{d54dd449-c2c5-4af8-9444-c3906a20b699}" ma:taxonomyMulti="true" ma:sspId="e5481489-1c4e-4a78-9d25-61807e18e714" ma:termSetId="d477b736-22e1-4c03-907d-7fbde261d4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ceb88cd-04fa-496d-8b9e-21d1ed222311}" ma:internalName="TaxCatchAll" ma:showField="CatchAllData" ma:web="67044c99-5a09-4b69-ac4c-52c28ac1aa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ceb88cd-04fa-496d-8b9e-21d1ed222311}" ma:internalName="TaxCatchAllLabel" ma:readOnly="true" ma:showField="CatchAllDataLabel" ma:web="67044c99-5a09-4b69-ac4c-52c28ac1aa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default="" ma:fieldId="{405366df-ea71-4127-ab88-26af69afb524}" ma:taxonomyMulti="true" ma:sspId="e5481489-1c4e-4a78-9d25-61807e18e714" ma:termSetId="b9545f81-9ece-4274-a927-bb8891c948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cf28689761b43b38b589cabd7b30624" ma:index="21" nillable="true" ma:taxonomy="true" ma:internalName="pcf28689761b43b38b589cabd7b30624" ma:taxonomyFieldName="ResourceAudience" ma:displayName="ResourceAudience" ma:default="" ma:fieldId="{9cf28689-761b-43b3-8b58-9cabd7b30624}" ma:taxonomyMulti="true" ma:sspId="e5481489-1c4e-4a78-9d25-61807e18e714" ma:termSetId="52021694-c89d-4faa-acc3-f24f1b92f9b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ca6424b45d24f1ab8dada86dcb7a0d7" ma:index="23" nillable="true" ma:taxonomy="true" ma:internalName="hca6424b45d24f1ab8dada86dcb7a0d7" ma:taxonomyFieldName="ResourceTopic" ma:displayName="ResourceTopic" ma:default="" ma:fieldId="{1ca6424b-45d2-4f1a-b8da-da86dcb7a0d7}" ma:taxonomyMulti="true" ma:sspId="e5481489-1c4e-4a78-9d25-61807e18e714" ma:termSetId="c63bc194-038e-4a7f-8bfe-996bac98da8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ideDocument" ma:index="24" nillable="true" ma:displayName="HideDocument" ma:default="1" ma:internalName="HideDocum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English"/>
          <xsd:enumeration value="French"/>
          <xsd:enumeration value="Punjabi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9c56b-ec28-428f-a724-6a3820a891b7" elementFormDefault="qualified">
    <xsd:import namespace="http://schemas.microsoft.com/office/2006/documentManagement/types"/>
    <xsd:import namespace="http://schemas.microsoft.com/office/infopath/2007/PartnerControls"/>
    <xsd:element name="Microsite_x0020_Document" ma:index="25" nillable="true" ma:displayName="Microsite Document" ma:default="0" ma:description="Is this document used within the BC Kidney days microsite. Choosing yes, makes it unavailable on the regular site." ma:internalName="Microsite_x0020_Document">
      <xsd:simpleType>
        <xsd:restriction base="dms:Boolean"/>
      </xsd:simpleType>
    </xsd:element>
    <xsd:element name="pe3d8b6ea6634cf68e9d522198f488ec" ma:index="27" nillable="true" ma:taxonomy="true" ma:internalName="pe3d8b6ea6634cf68e9d522198f488ec" ma:taxonomyFieldName="Topics" ma:displayName="Topics" ma:default="" ma:fieldId="{9e3d8b6e-a663-4cf6-8e9d-522198f488ec}" ma:taxonomyMulti="true" ma:sspId="e5481489-1c4e-4a78-9d25-61807e18e714" ma:termSetId="ebcc7016-77dc-46f7-8624-1e05abedbb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935340784b4b148875623ec48b666f" ma:index="29" nillable="true" ma:taxonomy="true" ma:internalName="lf935340784b4b148875623ec48b666f" ma:taxonomyFieldName="Services" ma:displayName="Services" ma:default="" ma:fieldId="{5f935340-784b-4b14-8875-623ec48b666f}" ma:taxonomyMulti="true" ma:sspId="e5481489-1c4e-4a78-9d25-61807e18e714" ma:termSetId="1bbb84d9-7c48-42ef-95f3-1cbe51eef8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37cdbb674749148ed92d9d3c966d34" ma:index="31" nillable="true" ma:taxonomy="true" ma:internalName="b037cdbb674749148ed92d9d3c966d34" ma:taxonomyFieldName="Document_x0020_Type" ma:displayName="Document Type" ma:default="" ma:fieldId="{b037cdbb-6747-4914-8ed9-2d9d3c966d34}" ma:taxonomyMulti="true" ma:sspId="e5481489-1c4e-4a78-9d25-61807e18e714" ma:termSetId="636c6f54-a161-490a-8a88-9d71232ed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tions" ma:index="32" nillable="true" ma:displayName="Actions" ma:format="Dropdown" ma:internalName="Actions">
      <xsd:simpleType>
        <xsd:restriction base="dms:Choice">
          <xsd:enumeration value="For Review"/>
          <xsd:enumeration value="Old Conference"/>
          <xsd:enumeration value="To Remove"/>
          <xsd:enumeration value="Current File"/>
          <xsd:enumeration value="Name Change Required"/>
          <xsd:enumeration value="Pre-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54dd449c2c54af89444c3906a20b699 xmlns="67044c99-5a09-4b69-ac4c-52c28ac1aa45">
      <Terms xmlns="http://schemas.microsoft.com/office/infopath/2007/PartnerControls"/>
    </d54dd449c2c54af89444c3906a20b699>
    <Audience1 xmlns="4de64c37-ebdf-406a-9f1b-af099cf715f4">
      <Value>Health Professionals</Value>
    </Audience1>
    <k05366dfea714127ab8826af69afb524 xmlns="67044c99-5a09-4b69-ac4c-52c28ac1aa45">
      <Terms xmlns="http://schemas.microsoft.com/office/infopath/2007/PartnerControls"/>
    </k05366dfea714127ab8826af69afb524>
    <DocumentLanguage xmlns="4de64c37-ebdf-406a-9f1b-af099cf715f4" xsi:nil="true"/>
    <TaxCatchAll xmlns="67044c99-5a09-4b69-ac4c-52c28ac1aa45">
      <Value>28</Value>
      <Value>78</Value>
    </TaxCatchAll>
    <DocumentDescription xmlns="4de64c37-ebdf-406a-9f1b-af099cf715f4" xsi:nil="true"/>
    <_dlc_DocId xmlns="67044c99-5a09-4b69-ac4c-52c28ac1aa45">BCPRA-31-3432</_dlc_DocId>
    <_dlc_DocIdUrl xmlns="67044c99-5a09-4b69-ac4c-52c28ac1aa45">
      <Url>https://editbcpra.phsa.ca/resource-gallery/_layouts/15/DocIdRedir.aspx?ID=BCPRA-31-3432</Url>
      <Description>BCPRA-31-3432</Description>
    </_dlc_DocIdUrl>
    <lf935340784b4b148875623ec48b666f xmlns="c159c56b-ec28-428f-a724-6a3820a891b7">
      <Terms xmlns="http://schemas.microsoft.com/office/infopath/2007/PartnerControls"/>
    </lf935340784b4b148875623ec48b666f>
    <pe3d8b6ea6634cf68e9d522198f488ec xmlns="c159c56b-ec28-428f-a724-6a3820a891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Vascular Access</TermName>
          <TermId xmlns="http://schemas.microsoft.com/office/infopath/2007/PartnerControls">b8809928-8dfa-4f00-950c-6ea1a6ae8d96</TermId>
        </TermInfo>
      </Terms>
    </pe3d8b6ea6634cf68e9d522198f488ec>
    <pcf28689761b43b38b589cabd7b30624 xmlns="67044c99-5a09-4b69-ac4c-52c28ac1aa45">
      <Terms xmlns="http://schemas.microsoft.com/office/infopath/2007/PartnerControls"/>
    </pcf28689761b43b38b589cabd7b30624>
    <Microsite_x0020_Document xmlns="c159c56b-ec28-428f-a724-6a3820a891b7">false</Microsite_x0020_Document>
    <HideDocument xmlns="67044c99-5a09-4b69-ac4c-52c28ac1aa45">true</HideDocument>
    <hca6424b45d24f1ab8dada86dcb7a0d7 xmlns="67044c99-5a09-4b69-ac4c-52c28ac1aa45">
      <Terms xmlns="http://schemas.microsoft.com/office/infopath/2007/PartnerControls"/>
    </hca6424b45d24f1ab8dada86dcb7a0d7>
    <b037cdbb674749148ed92d9d3c966d34 xmlns="c159c56b-ec28-428f-a724-6a3820a891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aa242cff-e839-414b-b8ff-cc0ceef89b35</TermId>
        </TermInfo>
      </Terms>
    </b037cdbb674749148ed92d9d3c966d34>
    <Actions xmlns="c159c56b-ec28-428f-a724-6a3820a891b7">Current File</Actions>
  </documentManagement>
</p:properties>
</file>

<file path=customXml/itemProps1.xml><?xml version="1.0" encoding="utf-8"?>
<ds:datastoreItem xmlns:ds="http://schemas.openxmlformats.org/officeDocument/2006/customXml" ds:itemID="{BB66597B-C0F8-44D2-B45D-18504E07F952}"/>
</file>

<file path=customXml/itemProps2.xml><?xml version="1.0" encoding="utf-8"?>
<ds:datastoreItem xmlns:ds="http://schemas.openxmlformats.org/officeDocument/2006/customXml" ds:itemID="{79FD0F15-A853-4CA0-821B-864EEF660D06}"/>
</file>

<file path=customXml/itemProps3.xml><?xml version="1.0" encoding="utf-8"?>
<ds:datastoreItem xmlns:ds="http://schemas.openxmlformats.org/officeDocument/2006/customXml" ds:itemID="{A4CB160B-8A05-4C74-92EB-9C4D00032781}"/>
</file>

<file path=customXml/itemProps4.xml><?xml version="1.0" encoding="utf-8"?>
<ds:datastoreItem xmlns:ds="http://schemas.openxmlformats.org/officeDocument/2006/customXml" ds:itemID="{7E4EE98B-AD98-4D5B-B03F-26DAE64EF0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2624</Words>
  <Application>Microsoft Office PowerPoint</Application>
  <PresentationFormat>On-screen Show (4:3)</PresentationFormat>
  <Paragraphs>465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Acknowledgements</vt:lpstr>
      <vt:lpstr>Learning Objectives</vt:lpstr>
      <vt:lpstr>Factors Influencing Hemodialysis Access 1,2</vt:lpstr>
      <vt:lpstr>Access Sites Used for CVCs</vt:lpstr>
      <vt:lpstr>Central Venous Catheter Tips</vt:lpstr>
      <vt:lpstr>Tip Location</vt:lpstr>
      <vt:lpstr>PowerPoint Presentation</vt:lpstr>
      <vt:lpstr>PowerPoint Presentation</vt:lpstr>
      <vt:lpstr>Four Steps to Assessment</vt:lpstr>
      <vt:lpstr>PowerPoint Presentation</vt:lpstr>
      <vt:lpstr>PowerPoint Presentation</vt:lpstr>
      <vt:lpstr>PowerPoint Presentation</vt:lpstr>
      <vt:lpstr>Rule out Non-thrombotic Causes of Dysfunction</vt:lpstr>
      <vt:lpstr>PowerPoint Presentation</vt:lpstr>
      <vt:lpstr>PowerPoint Presentation</vt:lpstr>
      <vt:lpstr>PowerPoint Presentation</vt:lpstr>
      <vt:lpstr>PowerPoint Presentation</vt:lpstr>
      <vt:lpstr>Types of Thrombotic Occlusions</vt:lpstr>
      <vt:lpstr>1. Intraluminal Clot</vt:lpstr>
      <vt:lpstr>2. Fibrin Tail</vt:lpstr>
      <vt:lpstr>PowerPoint Presentation</vt:lpstr>
      <vt:lpstr>Line Reversal May Compromise HD Adequacy</vt:lpstr>
      <vt:lpstr>3. Mural Thrombus</vt:lpstr>
      <vt:lpstr>4. Fibrin Sheath</vt:lpstr>
      <vt:lpstr>4. Fibrin Sheath</vt:lpstr>
      <vt:lpstr>Thrombus Formation Can Occur</vt:lpstr>
      <vt:lpstr>What happens to the fibrin sheath at time of catheter removal?</vt:lpstr>
      <vt:lpstr>PowerPoint Presentation</vt:lpstr>
      <vt:lpstr>PowerPoint Presentation</vt:lpstr>
      <vt:lpstr>PowerPoint Presentation</vt:lpstr>
      <vt:lpstr>Hemodialysis Inadequacy</vt:lpstr>
      <vt:lpstr>Infection</vt:lpstr>
      <vt:lpstr>SVC Syndrome</vt:lpstr>
      <vt:lpstr>PowerPoint Presentation</vt:lpstr>
      <vt:lpstr>Reference (1 of 2)</vt:lpstr>
      <vt:lpstr>References (2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CVC Care: PPT presentation for group or individual education</dc:title>
  <dc:creator>Stacey.Richardson</dc:creator>
  <cp:lastModifiedBy>BC Renal Agency</cp:lastModifiedBy>
  <cp:revision>13</cp:revision>
  <dcterms:created xsi:type="dcterms:W3CDTF">2016-02-09T12:12:09Z</dcterms:created>
  <dcterms:modified xsi:type="dcterms:W3CDTF">2016-02-11T18:16:15Z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2015-12-07T00:00:00Z</vt:filetime>
  </property>
  <property fmtid="{D5CDD505-2E9C-101B-9397-08002B2CF9AE}" pid="3" name="LastSaved">
    <vt:filetime>2016-02-09T00:00:00Z</vt:filetime>
  </property>
  <property fmtid="{D5CDD505-2E9C-101B-9397-08002B2CF9AE}" pid="4" name="ContentTypeId">
    <vt:lpwstr>0x0101002EE19528FE4E12448C31CD241E77D05C00FF5D22684A31B743BF0A2854AC26F29C</vt:lpwstr>
  </property>
  <property fmtid="{D5CDD505-2E9C-101B-9397-08002B2CF9AE}" pid="5" name="_dlc_DocIdItemGuid">
    <vt:lpwstr>c2a55845-1ab7-4b53-8e24-2c0eb95386b0</vt:lpwstr>
  </property>
  <property fmtid="{D5CDD505-2E9C-101B-9397-08002B2CF9AE}" pid="6" name="ResourceCategory">
    <vt:lpwstr/>
  </property>
  <property fmtid="{D5CDD505-2E9C-101B-9397-08002B2CF9AE}" pid="7" name="ResourceType">
    <vt:lpwstr/>
  </property>
  <property fmtid="{D5CDD505-2E9C-101B-9397-08002B2CF9AE}" pid="8" name="Topics">
    <vt:lpwstr>28;#Vascular Access|b8809928-8dfa-4f00-950c-6ea1a6ae8d96</vt:lpwstr>
  </property>
  <property fmtid="{D5CDD505-2E9C-101B-9397-08002B2CF9AE}" pid="9" name="Document Type">
    <vt:lpwstr>78;#Presentations|aa242cff-e839-414b-b8ff-cc0ceef89b35</vt:lpwstr>
  </property>
  <property fmtid="{D5CDD505-2E9C-101B-9397-08002B2CF9AE}" pid="10" name="ResourceTopic">
    <vt:lpwstr/>
  </property>
  <property fmtid="{D5CDD505-2E9C-101B-9397-08002B2CF9AE}" pid="11" name="Services">
    <vt:lpwstr/>
  </property>
  <property fmtid="{D5CDD505-2E9C-101B-9397-08002B2CF9AE}" pid="12" name="ResourceAudience">
    <vt:lpwstr/>
  </property>
</Properties>
</file>